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0" r:id="rId6"/>
    <p:sldId id="262" r:id="rId7"/>
    <p:sldId id="285" r:id="rId8"/>
    <p:sldId id="270" r:id="rId9"/>
    <p:sldId id="263" r:id="rId10"/>
    <p:sldId id="266" r:id="rId11"/>
    <p:sldId id="308" r:id="rId12"/>
    <p:sldId id="286" r:id="rId13"/>
    <p:sldId id="287" r:id="rId14"/>
    <p:sldId id="291"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413" autoAdjust="0"/>
    <p:restoredTop sz="95780" autoAdjust="0"/>
  </p:normalViewPr>
  <p:slideViewPr>
    <p:cSldViewPr snapToGrid="0">
      <p:cViewPr varScale="1">
        <p:scale>
          <a:sx n="78" d="100"/>
          <a:sy n="78" d="100"/>
        </p:scale>
        <p:origin x="787" y="72"/>
      </p:cViewPr>
      <p:guideLst>
        <p:guide orient="horz" pos="2096"/>
        <p:guide pos="3815"/>
      </p:guideLst>
    </p:cSldViewPr>
  </p:slideViewPr>
  <p:outlineViewPr>
    <p:cViewPr>
      <p:scale>
        <a:sx n="33" d="100"/>
        <a:sy n="33" d="100"/>
      </p:scale>
      <p:origin x="0" y="0"/>
    </p:cViewPr>
  </p:outlineViewPr>
  <p:notesTextViewPr>
    <p:cViewPr>
      <p:scale>
        <a:sx n="1" d="1"/>
        <a:sy n="1" d="1"/>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7.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302341" y="2921168"/>
            <a:ext cx="9744635" cy="1506855"/>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分布式计算期末大作业</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a:p>
            <a:pPr algn="r"/>
            <a:r>
              <a:rPr lang="en-US" altLang="zh-CN" sz="3200" b="1" dirty="0">
                <a:solidFill>
                  <a:schemeClr val="bg1">
                    <a:lumMod val="95000"/>
                  </a:schemeClr>
                </a:solidFill>
                <a:latin typeface="微软雅黑" panose="020B0503020204020204" pitchFamily="34" charset="-122"/>
                <a:ea typeface="微软雅黑" panose="020B0503020204020204" pitchFamily="34" charset="-122"/>
              </a:rPr>
              <a:t>——</a:t>
            </a:r>
            <a:r>
              <a:rPr lang="zh-CN" altLang="en-US" sz="3200" b="1" dirty="0">
                <a:solidFill>
                  <a:schemeClr val="bg1">
                    <a:lumMod val="95000"/>
                  </a:schemeClr>
                </a:solidFill>
                <a:latin typeface="微软雅黑" panose="020B0503020204020204" pitchFamily="34" charset="-122"/>
                <a:ea typeface="微软雅黑" panose="020B0503020204020204" pitchFamily="34" charset="-122"/>
              </a:rPr>
              <a:t>基于</a:t>
            </a:r>
            <a:r>
              <a:rPr lang="en-US" altLang="zh-CN" sz="3200" b="1" dirty="0">
                <a:solidFill>
                  <a:schemeClr val="bg1">
                    <a:lumMod val="95000"/>
                  </a:schemeClr>
                </a:solidFill>
                <a:latin typeface="微软雅黑" panose="020B0503020204020204" pitchFamily="34" charset="-122"/>
                <a:ea typeface="微软雅黑" panose="020B0503020204020204" pitchFamily="34" charset="-122"/>
                <a:sym typeface="+mn-ea"/>
              </a:rPr>
              <a:t>深度强化学习</a:t>
            </a:r>
            <a:r>
              <a:rPr lang="zh-CN" altLang="en-US" sz="3200" b="1" dirty="0">
                <a:solidFill>
                  <a:schemeClr val="bg1">
                    <a:lumMod val="95000"/>
                  </a:schemeClr>
                </a:solidFill>
                <a:latin typeface="微软雅黑" panose="020B0503020204020204" pitchFamily="34" charset="-122"/>
                <a:ea typeface="微软雅黑" panose="020B0503020204020204" pitchFamily="34" charset="-122"/>
                <a:sym typeface="+mn-ea"/>
              </a:rPr>
              <a:t>的</a:t>
            </a:r>
            <a:r>
              <a:rPr lang="en-US" altLang="zh-CN" sz="3200" b="1" dirty="0">
                <a:solidFill>
                  <a:schemeClr val="bg1">
                    <a:lumMod val="95000"/>
                  </a:schemeClr>
                </a:solidFill>
                <a:latin typeface="微软雅黑" panose="020B0503020204020204" pitchFamily="34" charset="-122"/>
                <a:ea typeface="微软雅黑" panose="020B0503020204020204" pitchFamily="34" charset="-122"/>
              </a:rPr>
              <a:t>物联网边缘计算动态聚类</a:t>
            </a:r>
            <a:endParaRPr lang="en-US" altLang="zh-CN" sz="32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3991274" y="5644929"/>
            <a:ext cx="2273935"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陈政培 </a:t>
            </a:r>
            <a:r>
              <a:rPr lang="en-US" altLang="zh-CN" b="1" dirty="0">
                <a:solidFill>
                  <a:srgbClr val="014723"/>
                </a:solidFill>
                <a:latin typeface="微软雅黑" panose="020B0503020204020204" pitchFamily="34" charset="-122"/>
                <a:ea typeface="微软雅黑" panose="020B0503020204020204" pitchFamily="34" charset="-122"/>
              </a:rPr>
              <a:t>17363011</a:t>
            </a:r>
            <a:endParaRPr lang="en-US" altLang="zh-CN" b="1"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6946263" y="5644929"/>
            <a:ext cx="1451610" cy="397510"/>
          </a:xfrm>
          <a:prstGeom prst="rect">
            <a:avLst/>
          </a:prstGeom>
          <a:noFill/>
        </p:spPr>
        <p:txBody>
          <a:bodyPr wrap="none" lIns="91416" tIns="45708" rIns="91416" bIns="45708" rtlCol="0">
            <a:spAutoFit/>
          </a:bodyPr>
          <a:lstStyle/>
          <a:p>
            <a:pPr algn="ctr"/>
            <a:r>
              <a:rPr lang="zh-CN" altLang="en-US" sz="2000" b="1" dirty="0">
                <a:solidFill>
                  <a:srgbClr val="014723"/>
                </a:solidFill>
                <a:latin typeface="微软雅黑" panose="020B0503020204020204" pitchFamily="34" charset="-122"/>
                <a:ea typeface="微软雅黑" panose="020B0503020204020204" pitchFamily="34" charset="-122"/>
              </a:rPr>
              <a:t>老师：古博</a:t>
            </a:r>
            <a:endParaRPr lang="zh-CN" altLang="en-US" sz="2000" b="1" dirty="0">
              <a:solidFill>
                <a:srgbClr val="014723"/>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cstate="print"/>
          <a:stretch>
            <a:fillRect/>
          </a:stretch>
        </p:blipFill>
        <p:spPr>
          <a:xfrm>
            <a:off x="68826" y="0"/>
            <a:ext cx="406400" cy="406400"/>
          </a:xfrm>
          <a:prstGeom prst="rect">
            <a:avLst/>
          </a:prstGeom>
        </p:spPr>
      </p:pic>
      <p:pic>
        <p:nvPicPr>
          <p:cNvPr id="19" name="图片 18"/>
          <p:cNvPicPr>
            <a:picLocks noChangeAspect="1"/>
          </p:cNvPicPr>
          <p:nvPr/>
        </p:nvPicPr>
        <p:blipFill rotWithShape="1">
          <a:blip r:embed="rId5"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
        <p:nvSpPr>
          <p:cNvPr id="35" name="TextBox 6"/>
          <p:cNvSpPr txBox="1"/>
          <p:nvPr/>
        </p:nvSpPr>
        <p:spPr>
          <a:xfrm>
            <a:off x="6070600" y="6492875"/>
            <a:ext cx="6064250" cy="382270"/>
          </a:xfrm>
          <a:prstGeom prst="rect">
            <a:avLst/>
          </a:prstGeom>
          <a:noFill/>
        </p:spPr>
        <p:txBody>
          <a:bodyPr wrap="square" lIns="0" tIns="48000" rIns="0" bIns="48000" rtlCol="0">
            <a:spAutoFit/>
          </a:bodyPr>
          <a:p>
            <a:pPr algn="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注：除开头结尾和目录页正文内容只有</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9</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页</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750"/>
                                        <p:tgtEl>
                                          <p:spTgt spid="8"/>
                                        </p:tgtEl>
                                      </p:cBhvr>
                                    </p:animEffect>
                                  </p:childTnLst>
                                </p:cTn>
                              </p:par>
                            </p:childTnLst>
                          </p:cTn>
                        </p:par>
                        <p:par>
                          <p:cTn id="11" fill="hold">
                            <p:stCondLst>
                              <p:cond delay="1000"/>
                            </p:stCondLst>
                            <p:childTnLst>
                              <p:par>
                                <p:cTn id="12" presetID="50" presetClass="entr" presetSubtype="0" decel="100000" fill="hold" grpId="0" nodeType="afterEffect">
                                  <p:stCondLst>
                                    <p:cond delay="0"/>
                                  </p:stCondLst>
                                  <p:iterate type="lt">
                                    <p:tmPct val="10000"/>
                                  </p:iterate>
                                  <p:childTnLst>
                                    <p:set>
                                      <p:cBhvr>
                                        <p:cTn id="13" dur="1" fill="hold">
                                          <p:stCondLst>
                                            <p:cond delay="0"/>
                                          </p:stCondLst>
                                        </p:cTn>
                                        <p:tgtEl>
                                          <p:spTgt spid="15"/>
                                        </p:tgtEl>
                                        <p:attrNameLst>
                                          <p:attrName>style.visibility</p:attrName>
                                        </p:attrNameLst>
                                      </p:cBhvr>
                                      <p:to>
                                        <p:strVal val="visible"/>
                                      </p:to>
                                    </p:set>
                                    <p:anim calcmode="lin" valueType="num">
                                      <p:cBhvr>
                                        <p:cTn id="14" dur="1000" fill="hold"/>
                                        <p:tgtEl>
                                          <p:spTgt spid="15"/>
                                        </p:tgtEl>
                                        <p:attrNameLst>
                                          <p:attrName>ppt_w</p:attrName>
                                        </p:attrNameLst>
                                      </p:cBhvr>
                                      <p:tavLst>
                                        <p:tav tm="0">
                                          <p:val>
                                            <p:strVal val="#ppt_w+.3"/>
                                          </p:val>
                                        </p:tav>
                                        <p:tav tm="100000">
                                          <p:val>
                                            <p:strVal val="#ppt_w"/>
                                          </p:val>
                                        </p:tav>
                                      </p:tavLst>
                                    </p:anim>
                                    <p:anim calcmode="lin" valueType="num">
                                      <p:cBhvr>
                                        <p:cTn id="15" dur="1000" fill="hold"/>
                                        <p:tgtEl>
                                          <p:spTgt spid="15"/>
                                        </p:tgtEl>
                                        <p:attrNameLst>
                                          <p:attrName>ppt_h</p:attrName>
                                        </p:attrNameLst>
                                      </p:cBhvr>
                                      <p:tavLst>
                                        <p:tav tm="0">
                                          <p:val>
                                            <p:strVal val="#ppt_h"/>
                                          </p:val>
                                        </p:tav>
                                        <p:tav tm="100000">
                                          <p:val>
                                            <p:strVal val="#ppt_h"/>
                                          </p:val>
                                        </p:tav>
                                      </p:tavLst>
                                    </p:anim>
                                    <p:animEffect transition="in" filter="fade">
                                      <p:cBhvr>
                                        <p:cTn id="16" dur="1000"/>
                                        <p:tgtEl>
                                          <p:spTgt spid="15"/>
                                        </p:tgtEl>
                                      </p:cBhvr>
                                    </p:animEffect>
                                  </p:childTnLst>
                                </p:cTn>
                              </p:par>
                            </p:childTnLst>
                          </p:cTn>
                        </p:par>
                        <p:par>
                          <p:cTn id="17" fill="hold">
                            <p:stCondLst>
                              <p:cond delay="4849"/>
                            </p:stCondLst>
                            <p:childTnLst>
                              <p:par>
                                <p:cTn id="18" presetID="53" presetClass="entr" presetSubtype="16"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p:cTn id="20" dur="500" fill="hold"/>
                                        <p:tgtEl>
                                          <p:spTgt spid="11"/>
                                        </p:tgtEl>
                                        <p:attrNameLst>
                                          <p:attrName>ppt_w</p:attrName>
                                        </p:attrNameLst>
                                      </p:cBhvr>
                                      <p:tavLst>
                                        <p:tav tm="0">
                                          <p:val>
                                            <p:fltVal val="0"/>
                                          </p:val>
                                        </p:tav>
                                        <p:tav tm="100000">
                                          <p:val>
                                            <p:strVal val="#ppt_w"/>
                                          </p:val>
                                        </p:tav>
                                      </p:tavLst>
                                    </p:anim>
                                    <p:anim calcmode="lin" valueType="num">
                                      <p:cBhvr>
                                        <p:cTn id="21" dur="500" fill="hold"/>
                                        <p:tgtEl>
                                          <p:spTgt spid="11"/>
                                        </p:tgtEl>
                                        <p:attrNameLst>
                                          <p:attrName>ppt_h</p:attrName>
                                        </p:attrNameLst>
                                      </p:cBhvr>
                                      <p:tavLst>
                                        <p:tav tm="0">
                                          <p:val>
                                            <p:fltVal val="0"/>
                                          </p:val>
                                        </p:tav>
                                        <p:tav tm="100000">
                                          <p:val>
                                            <p:strVal val="#ppt_h"/>
                                          </p:val>
                                        </p:tav>
                                      </p:tavLst>
                                    </p:anim>
                                    <p:animEffect transition="in" filter="fade">
                                      <p:cBhvr>
                                        <p:cTn id="22" dur="500"/>
                                        <p:tgtEl>
                                          <p:spTgt spid="11"/>
                                        </p:tgtEl>
                                      </p:cBhvr>
                                    </p:animEffect>
                                  </p:childTnLst>
                                </p:cTn>
                              </p:par>
                            </p:childTnLst>
                          </p:cTn>
                        </p:par>
                        <p:par>
                          <p:cTn id="23" fill="hold">
                            <p:stCondLst>
                              <p:cond delay="5349"/>
                            </p:stCondLst>
                            <p:childTnLst>
                              <p:par>
                                <p:cTn id="24" presetID="22" presetClass="entr" presetSubtype="8"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par>
                          <p:cTn id="27" fill="hold">
                            <p:stCondLst>
                              <p:cond delay="5849"/>
                            </p:stCondLst>
                            <p:childTnLst>
                              <p:par>
                                <p:cTn id="28" presetID="53" presetClass="entr" presetSubtype="16"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fill="hold"/>
                                        <p:tgtEl>
                                          <p:spTgt spid="12"/>
                                        </p:tgtEl>
                                        <p:attrNameLst>
                                          <p:attrName>ppt_w</p:attrName>
                                        </p:attrNameLst>
                                      </p:cBhvr>
                                      <p:tavLst>
                                        <p:tav tm="0">
                                          <p:val>
                                            <p:fltVal val="0"/>
                                          </p:val>
                                        </p:tav>
                                        <p:tav tm="100000">
                                          <p:val>
                                            <p:strVal val="#ppt_w"/>
                                          </p:val>
                                        </p:tav>
                                      </p:tavLst>
                                    </p:anim>
                                    <p:anim calcmode="lin" valueType="num">
                                      <p:cBhvr>
                                        <p:cTn id="31" dur="500" fill="hold"/>
                                        <p:tgtEl>
                                          <p:spTgt spid="12"/>
                                        </p:tgtEl>
                                        <p:attrNameLst>
                                          <p:attrName>ppt_h</p:attrName>
                                        </p:attrNameLst>
                                      </p:cBhvr>
                                      <p:tavLst>
                                        <p:tav tm="0">
                                          <p:val>
                                            <p:fltVal val="0"/>
                                          </p:val>
                                        </p:tav>
                                        <p:tav tm="100000">
                                          <p:val>
                                            <p:strVal val="#ppt_h"/>
                                          </p:val>
                                        </p:tav>
                                      </p:tavLst>
                                    </p:anim>
                                    <p:animEffect transition="in" filter="fade">
                                      <p:cBhvr>
                                        <p:cTn id="32" dur="500"/>
                                        <p:tgtEl>
                                          <p:spTgt spid="12"/>
                                        </p:tgtEl>
                                      </p:cBhvr>
                                    </p:animEffect>
                                  </p:childTnLst>
                                </p:cTn>
                              </p:par>
                            </p:childTnLst>
                          </p:cTn>
                        </p:par>
                        <p:par>
                          <p:cTn id="33" fill="hold">
                            <p:stCondLst>
                              <p:cond delay="6349"/>
                            </p:stCondLst>
                            <p:childTnLst>
                              <p:par>
                                <p:cTn id="34" presetID="22" presetClass="entr" presetSubtype="8"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wipe(left)">
                                      <p:cBhvr>
                                        <p:cTn id="3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7000" numSld="100">
                <p:cTn id="40"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3" grpId="0"/>
      <p:bldP spid="14" grpId="0"/>
      <p:bldP spid="11" grpId="0" animBg="1"/>
      <p:bldP spid="12" grpId="0" animBg="1"/>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实验结果</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3"/>
          <p:cNvSpPr/>
          <p:nvPr/>
        </p:nvSpPr>
        <p:spPr>
          <a:xfrm>
            <a:off x="1793696" y="4789951"/>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483263" y="2296881"/>
            <a:ext cx="5088565" cy="2051685"/>
          </a:xfrm>
          <a:prstGeom prst="rect">
            <a:avLst/>
          </a:prstGeom>
          <a:noFill/>
        </p:spPr>
        <p:txBody>
          <a:bodyPr wrap="square" lIns="0" tIns="0" rIns="0" bIns="0" rtlCol="0">
            <a:spAutoFit/>
          </a:bodyPr>
          <a:lstStyle/>
          <a:p>
            <a:pPr algn="just">
              <a:lnSpc>
                <a:spcPts val="2000"/>
              </a:lnSpc>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我参考了物联网集群部分和DRL部分代码，复制和改动了现有代码。</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但是我并没有能够仿真真实世界的数据来测试模型，也没有合适的模拟训练数据。</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构建的LSTM预测器仿真也仅限于代码层面</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just">
              <a:lnSpc>
                <a:spcPts val="2000"/>
              </a:lnSpc>
            </a:pP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just">
              <a:lnSpc>
                <a:spcPts val="2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代码也并没有实际运行测试过，只是完成了大概的框架</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21" name="TextBox 75"/>
          <p:cNvSpPr txBox="1"/>
          <p:nvPr/>
        </p:nvSpPr>
        <p:spPr>
          <a:xfrm>
            <a:off x="5559464" y="4818498"/>
            <a:ext cx="5088565" cy="768985"/>
          </a:xfrm>
          <a:prstGeom prst="rect">
            <a:avLst/>
          </a:prstGeom>
          <a:noFill/>
        </p:spPr>
        <p:txBody>
          <a:bodyPr wrap="square" lIns="0" tIns="0" rIns="0" bIns="0" rtlCol="0">
            <a:spAutoFit/>
          </a:bodyPr>
          <a:lstStyle/>
          <a:p>
            <a:pPr algn="just">
              <a:lnSpc>
                <a:spcPts val="2000"/>
              </a:lnSpc>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与静态聚类相比，模型明显可以提升很高的准确率和效率。将DRL技术应用于物联网和边缘计算是可行的</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25" name="矩形 3"/>
          <p:cNvSpPr/>
          <p:nvPr/>
        </p:nvSpPr>
        <p:spPr>
          <a:xfrm>
            <a:off x="1793696" y="27431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858037"/>
            <a:ext cx="672074" cy="672075"/>
            <a:chOff x="2769119" y="1848492"/>
            <a:chExt cx="504056" cy="504056"/>
          </a:xfrm>
          <a:solidFill>
            <a:schemeClr val="accent2"/>
          </a:solidFill>
        </p:grpSpPr>
        <p:sp>
          <p:nvSpPr>
            <p:cNvPr id="32" name="椭圆 31"/>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1480080" y="4888743"/>
            <a:ext cx="672074" cy="672075"/>
            <a:chOff x="2471142" y="2586760"/>
            <a:chExt cx="504056" cy="504056"/>
          </a:xfrm>
          <a:solidFill>
            <a:schemeClr val="accent2"/>
          </a:solidFill>
        </p:grpSpPr>
        <p:sp>
          <p:nvSpPr>
            <p:cNvPr id="39" name="椭圆 38"/>
            <p:cNvSpPr/>
            <p:nvPr/>
          </p:nvSpPr>
          <p:spPr>
            <a:xfrm>
              <a:off x="2471142" y="2586760"/>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968371"/>
            <a:ext cx="2298067"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修改代码</a:t>
            </a:r>
            <a:endParaRPr lang="zh-CN" altLang="en-US" sz="2935" dirty="0">
              <a:solidFill>
                <a:schemeClr val="bg1"/>
              </a:solidFill>
            </a:endParaRPr>
          </a:p>
        </p:txBody>
      </p:sp>
      <p:sp>
        <p:nvSpPr>
          <p:cNvPr id="45" name="TextBox 83"/>
          <p:cNvSpPr txBox="1"/>
          <p:nvPr/>
        </p:nvSpPr>
        <p:spPr>
          <a:xfrm>
            <a:off x="2439925" y="4999077"/>
            <a:ext cx="2298067"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模型估计</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1" name="TextBox 6"/>
          <p:cNvSpPr txBox="1"/>
          <p:nvPr/>
        </p:nvSpPr>
        <p:spPr>
          <a:xfrm>
            <a:off x="3374949" y="215903"/>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 name="TextBox 9"/>
          <p:cNvSpPr txBox="1"/>
          <p:nvPr/>
        </p:nvSpPr>
        <p:spPr>
          <a:xfrm>
            <a:off x="6778549" y="111128"/>
            <a:ext cx="1344000" cy="58737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3" name="TextBox 11"/>
          <p:cNvSpPr txBox="1"/>
          <p:nvPr/>
        </p:nvSpPr>
        <p:spPr>
          <a:xfrm>
            <a:off x="10182151" y="215903"/>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 name="矩形 23"/>
          <p:cNvSpPr/>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6"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实验结果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53" presetClass="entr" presetSubtype="528"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Effect transition="in" filter="fade">
                                      <p:cBhvr>
                                        <p:cTn id="15" dur="500"/>
                                        <p:tgtEl>
                                          <p:spTgt spid="31"/>
                                        </p:tgtEl>
                                      </p:cBhvr>
                                    </p:animEffect>
                                    <p:anim calcmode="lin" valueType="num">
                                      <p:cBhvr>
                                        <p:cTn id="16" dur="500" fill="hold"/>
                                        <p:tgtEl>
                                          <p:spTgt spid="31"/>
                                        </p:tgtEl>
                                        <p:attrNameLst>
                                          <p:attrName>ppt_x</p:attrName>
                                        </p:attrNameLst>
                                      </p:cBhvr>
                                      <p:tavLst>
                                        <p:tav tm="0">
                                          <p:val>
                                            <p:fltVal val="0.5"/>
                                          </p:val>
                                        </p:tav>
                                        <p:tav tm="100000">
                                          <p:val>
                                            <p:strVal val="#ppt_x"/>
                                          </p:val>
                                        </p:tav>
                                      </p:tavLst>
                                    </p:anim>
                                    <p:anim calcmode="lin" valueType="num">
                                      <p:cBhvr>
                                        <p:cTn id="17" dur="500" fill="hold"/>
                                        <p:tgtEl>
                                          <p:spTgt spid="31"/>
                                        </p:tgtEl>
                                        <p:attrNameLst>
                                          <p:attrName>ppt_y</p:attrName>
                                        </p:attrNameLst>
                                      </p:cBhvr>
                                      <p:tavLst>
                                        <p:tav tm="0">
                                          <p:val>
                                            <p:fltVal val="0.5"/>
                                          </p:val>
                                        </p:tav>
                                        <p:tav tm="100000">
                                          <p:val>
                                            <p:strVal val="#ppt_y"/>
                                          </p:val>
                                        </p:tav>
                                      </p:tavLst>
                                    </p:anim>
                                  </p:childTnLst>
                                </p:cTn>
                              </p:par>
                              <p:par>
                                <p:cTn id="18" presetID="53" presetClass="entr" presetSubtype="528" fill="hold" nodeType="withEffect">
                                  <p:stCondLst>
                                    <p:cond delay="200"/>
                                  </p:stCondLst>
                                  <p:childTnLst>
                                    <p:set>
                                      <p:cBhvr>
                                        <p:cTn id="19" dur="1" fill="hold">
                                          <p:stCondLst>
                                            <p:cond delay="0"/>
                                          </p:stCondLst>
                                        </p:cTn>
                                        <p:tgtEl>
                                          <p:spTgt spid="38"/>
                                        </p:tgtEl>
                                        <p:attrNameLst>
                                          <p:attrName>style.visibility</p:attrName>
                                        </p:attrNameLst>
                                      </p:cBhvr>
                                      <p:to>
                                        <p:strVal val="visible"/>
                                      </p:to>
                                    </p:set>
                                    <p:anim calcmode="lin" valueType="num">
                                      <p:cBhvr>
                                        <p:cTn id="20" dur="500" fill="hold"/>
                                        <p:tgtEl>
                                          <p:spTgt spid="38"/>
                                        </p:tgtEl>
                                        <p:attrNameLst>
                                          <p:attrName>ppt_w</p:attrName>
                                        </p:attrNameLst>
                                      </p:cBhvr>
                                      <p:tavLst>
                                        <p:tav tm="0">
                                          <p:val>
                                            <p:fltVal val="0"/>
                                          </p:val>
                                        </p:tav>
                                        <p:tav tm="100000">
                                          <p:val>
                                            <p:strVal val="#ppt_w"/>
                                          </p:val>
                                        </p:tav>
                                      </p:tavLst>
                                    </p:anim>
                                    <p:anim calcmode="lin" valueType="num">
                                      <p:cBhvr>
                                        <p:cTn id="21" dur="500" fill="hold"/>
                                        <p:tgtEl>
                                          <p:spTgt spid="38"/>
                                        </p:tgtEl>
                                        <p:attrNameLst>
                                          <p:attrName>ppt_h</p:attrName>
                                        </p:attrNameLst>
                                      </p:cBhvr>
                                      <p:tavLst>
                                        <p:tav tm="0">
                                          <p:val>
                                            <p:fltVal val="0"/>
                                          </p:val>
                                        </p:tav>
                                        <p:tav tm="100000">
                                          <p:val>
                                            <p:strVal val="#ppt_h"/>
                                          </p:val>
                                        </p:tav>
                                      </p:tavLst>
                                    </p:anim>
                                    <p:animEffect transition="in" filter="fade">
                                      <p:cBhvr>
                                        <p:cTn id="22" dur="500"/>
                                        <p:tgtEl>
                                          <p:spTgt spid="38"/>
                                        </p:tgtEl>
                                      </p:cBhvr>
                                    </p:animEffect>
                                    <p:anim calcmode="lin" valueType="num">
                                      <p:cBhvr>
                                        <p:cTn id="23" dur="500" fill="hold"/>
                                        <p:tgtEl>
                                          <p:spTgt spid="38"/>
                                        </p:tgtEl>
                                        <p:attrNameLst>
                                          <p:attrName>ppt_x</p:attrName>
                                        </p:attrNameLst>
                                      </p:cBhvr>
                                      <p:tavLst>
                                        <p:tav tm="0">
                                          <p:val>
                                            <p:fltVal val="0.5"/>
                                          </p:val>
                                        </p:tav>
                                        <p:tav tm="100000">
                                          <p:val>
                                            <p:strVal val="#ppt_x"/>
                                          </p:val>
                                        </p:tav>
                                      </p:tavLst>
                                    </p:anim>
                                    <p:anim calcmode="lin" valueType="num">
                                      <p:cBhvr>
                                        <p:cTn id="24" dur="500" fill="hold"/>
                                        <p:tgtEl>
                                          <p:spTgt spid="38"/>
                                        </p:tgtEl>
                                        <p:attrNameLst>
                                          <p:attrName>ppt_y</p:attrName>
                                        </p:attrNameLst>
                                      </p:cBhvr>
                                      <p:tavLst>
                                        <p:tav tm="0">
                                          <p:val>
                                            <p:fltVal val="0.5"/>
                                          </p:val>
                                        </p:tav>
                                        <p:tav tm="100000">
                                          <p:val>
                                            <p:strVal val="#ppt_y"/>
                                          </p:val>
                                        </p:tav>
                                      </p:tavLst>
                                    </p:anim>
                                  </p:childTnLst>
                                </p:cTn>
                              </p:par>
                            </p:childTnLst>
                          </p:cTn>
                        </p:par>
                        <p:par>
                          <p:cTn id="25" fill="hold">
                            <p:stCondLst>
                              <p:cond delay="500"/>
                            </p:stCondLst>
                            <p:childTnLst>
                              <p:par>
                                <p:cTn id="26" presetID="55" presetClass="entr" presetSubtype="0"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 calcmode="lin" valueType="num">
                                      <p:cBhvr>
                                        <p:cTn id="28" dur="800" fill="hold"/>
                                        <p:tgtEl>
                                          <p:spTgt spid="25"/>
                                        </p:tgtEl>
                                        <p:attrNameLst>
                                          <p:attrName>ppt_w</p:attrName>
                                        </p:attrNameLst>
                                      </p:cBhvr>
                                      <p:tavLst>
                                        <p:tav tm="0">
                                          <p:val>
                                            <p:strVal val="#ppt_w*0.70"/>
                                          </p:val>
                                        </p:tav>
                                        <p:tav tm="100000">
                                          <p:val>
                                            <p:strVal val="#ppt_w"/>
                                          </p:val>
                                        </p:tav>
                                      </p:tavLst>
                                    </p:anim>
                                    <p:anim calcmode="lin" valueType="num">
                                      <p:cBhvr>
                                        <p:cTn id="29" dur="800" fill="hold"/>
                                        <p:tgtEl>
                                          <p:spTgt spid="25"/>
                                        </p:tgtEl>
                                        <p:attrNameLst>
                                          <p:attrName>ppt_h</p:attrName>
                                        </p:attrNameLst>
                                      </p:cBhvr>
                                      <p:tavLst>
                                        <p:tav tm="0">
                                          <p:val>
                                            <p:strVal val="#ppt_h"/>
                                          </p:val>
                                        </p:tav>
                                        <p:tav tm="100000">
                                          <p:val>
                                            <p:strVal val="#ppt_h"/>
                                          </p:val>
                                        </p:tav>
                                      </p:tavLst>
                                    </p:anim>
                                    <p:animEffect transition="in" filter="fade">
                                      <p:cBhvr>
                                        <p:cTn id="30" dur="800"/>
                                        <p:tgtEl>
                                          <p:spTgt spid="25"/>
                                        </p:tgtEl>
                                      </p:cBhvr>
                                    </p:animEffect>
                                  </p:childTnLst>
                                </p:cTn>
                              </p:par>
                              <p:par>
                                <p:cTn id="31" presetID="55"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p:cTn id="33" dur="800" fill="hold"/>
                                        <p:tgtEl>
                                          <p:spTgt spid="18"/>
                                        </p:tgtEl>
                                        <p:attrNameLst>
                                          <p:attrName>ppt_w</p:attrName>
                                        </p:attrNameLst>
                                      </p:cBhvr>
                                      <p:tavLst>
                                        <p:tav tm="0">
                                          <p:val>
                                            <p:strVal val="#ppt_w*0.70"/>
                                          </p:val>
                                        </p:tav>
                                        <p:tav tm="100000">
                                          <p:val>
                                            <p:strVal val="#ppt_w"/>
                                          </p:val>
                                        </p:tav>
                                      </p:tavLst>
                                    </p:anim>
                                    <p:anim calcmode="lin" valueType="num">
                                      <p:cBhvr>
                                        <p:cTn id="34" dur="800" fill="hold"/>
                                        <p:tgtEl>
                                          <p:spTgt spid="18"/>
                                        </p:tgtEl>
                                        <p:attrNameLst>
                                          <p:attrName>ppt_h</p:attrName>
                                        </p:attrNameLst>
                                      </p:cBhvr>
                                      <p:tavLst>
                                        <p:tav tm="0">
                                          <p:val>
                                            <p:strVal val="#ppt_h"/>
                                          </p:val>
                                        </p:tav>
                                        <p:tav tm="100000">
                                          <p:val>
                                            <p:strVal val="#ppt_h"/>
                                          </p:val>
                                        </p:tav>
                                      </p:tavLst>
                                    </p:anim>
                                    <p:animEffect transition="in" filter="fade">
                                      <p:cBhvr>
                                        <p:cTn id="35" dur="800"/>
                                        <p:tgtEl>
                                          <p:spTgt spid="18"/>
                                        </p:tgtEl>
                                      </p:cBhvr>
                                    </p:animEffect>
                                  </p:childTnLst>
                                </p:cTn>
                              </p:par>
                            </p:childTnLst>
                          </p:cTn>
                        </p:par>
                        <p:par>
                          <p:cTn id="36" fill="hold">
                            <p:stCondLst>
                              <p:cond delay="1500"/>
                            </p:stCondLst>
                            <p:childTnLst>
                              <p:par>
                                <p:cTn id="37" presetID="53" presetClass="entr" presetSubtype="16" fill="hold" grpId="0" nodeType="afterEffect">
                                  <p:stCondLst>
                                    <p:cond delay="0"/>
                                  </p:stCondLst>
                                  <p:childTnLst>
                                    <p:set>
                                      <p:cBhvr>
                                        <p:cTn id="38" dur="1" fill="hold">
                                          <p:stCondLst>
                                            <p:cond delay="0"/>
                                          </p:stCondLst>
                                        </p:cTn>
                                        <p:tgtEl>
                                          <p:spTgt spid="44"/>
                                        </p:tgtEl>
                                        <p:attrNameLst>
                                          <p:attrName>style.visibility</p:attrName>
                                        </p:attrNameLst>
                                      </p:cBhvr>
                                      <p:to>
                                        <p:strVal val="visible"/>
                                      </p:to>
                                    </p:set>
                                    <p:anim calcmode="lin" valueType="num">
                                      <p:cBhvr>
                                        <p:cTn id="39" dur="500" fill="hold"/>
                                        <p:tgtEl>
                                          <p:spTgt spid="44"/>
                                        </p:tgtEl>
                                        <p:attrNameLst>
                                          <p:attrName>ppt_w</p:attrName>
                                        </p:attrNameLst>
                                      </p:cBhvr>
                                      <p:tavLst>
                                        <p:tav tm="0">
                                          <p:val>
                                            <p:fltVal val="0"/>
                                          </p:val>
                                        </p:tav>
                                        <p:tav tm="100000">
                                          <p:val>
                                            <p:strVal val="#ppt_w"/>
                                          </p:val>
                                        </p:tav>
                                      </p:tavLst>
                                    </p:anim>
                                    <p:anim calcmode="lin" valueType="num">
                                      <p:cBhvr>
                                        <p:cTn id="40" dur="500" fill="hold"/>
                                        <p:tgtEl>
                                          <p:spTgt spid="44"/>
                                        </p:tgtEl>
                                        <p:attrNameLst>
                                          <p:attrName>ppt_h</p:attrName>
                                        </p:attrNameLst>
                                      </p:cBhvr>
                                      <p:tavLst>
                                        <p:tav tm="0">
                                          <p:val>
                                            <p:fltVal val="0"/>
                                          </p:val>
                                        </p:tav>
                                        <p:tav tm="100000">
                                          <p:val>
                                            <p:strVal val="#ppt_h"/>
                                          </p:val>
                                        </p:tav>
                                      </p:tavLst>
                                    </p:anim>
                                    <p:animEffect transition="in" filter="fade">
                                      <p:cBhvr>
                                        <p:cTn id="41" dur="500"/>
                                        <p:tgtEl>
                                          <p:spTgt spid="44"/>
                                        </p:tgtEl>
                                      </p:cBhvr>
                                    </p:animEffect>
                                  </p:childTnLst>
                                </p:cTn>
                              </p:par>
                            </p:childTnLst>
                          </p:cTn>
                        </p:par>
                        <p:par>
                          <p:cTn id="42" fill="hold">
                            <p:stCondLst>
                              <p:cond delay="2000"/>
                            </p:stCondLst>
                            <p:childTnLst>
                              <p:par>
                                <p:cTn id="43" presetID="53" presetClass="entr" presetSubtype="16"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p:cTn id="45" dur="500" fill="hold"/>
                                        <p:tgtEl>
                                          <p:spTgt spid="45"/>
                                        </p:tgtEl>
                                        <p:attrNameLst>
                                          <p:attrName>ppt_w</p:attrName>
                                        </p:attrNameLst>
                                      </p:cBhvr>
                                      <p:tavLst>
                                        <p:tav tm="0">
                                          <p:val>
                                            <p:fltVal val="0"/>
                                          </p:val>
                                        </p:tav>
                                        <p:tav tm="100000">
                                          <p:val>
                                            <p:strVal val="#ppt_w"/>
                                          </p:val>
                                        </p:tav>
                                      </p:tavLst>
                                    </p:anim>
                                    <p:anim calcmode="lin" valueType="num">
                                      <p:cBhvr>
                                        <p:cTn id="46" dur="500" fill="hold"/>
                                        <p:tgtEl>
                                          <p:spTgt spid="45"/>
                                        </p:tgtEl>
                                        <p:attrNameLst>
                                          <p:attrName>ppt_h</p:attrName>
                                        </p:attrNameLst>
                                      </p:cBhvr>
                                      <p:tavLst>
                                        <p:tav tm="0">
                                          <p:val>
                                            <p:fltVal val="0"/>
                                          </p:val>
                                        </p:tav>
                                        <p:tav tm="100000">
                                          <p:val>
                                            <p:strVal val="#ppt_h"/>
                                          </p:val>
                                        </p:tav>
                                      </p:tavLst>
                                    </p:anim>
                                    <p:animEffect transition="in" filter="fade">
                                      <p:cBhvr>
                                        <p:cTn id="47" dur="500"/>
                                        <p:tgtEl>
                                          <p:spTgt spid="45"/>
                                        </p:tgtEl>
                                      </p:cBhvr>
                                    </p:animEffect>
                                  </p:childTnLst>
                                </p:cTn>
                              </p:par>
                            </p:childTnLst>
                          </p:cTn>
                        </p:par>
                        <p:par>
                          <p:cTn id="48" fill="hold">
                            <p:stCondLst>
                              <p:cond delay="2500"/>
                            </p:stCondLst>
                            <p:childTnLst>
                              <p:par>
                                <p:cTn id="49" presetID="22" presetClass="entr" presetSubtype="8"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left)">
                                      <p:cBhvr>
                                        <p:cTn id="51" dur="300"/>
                                        <p:tgtEl>
                                          <p:spTgt spid="20"/>
                                        </p:tgtEl>
                                      </p:cBhvr>
                                    </p:animEffect>
                                  </p:childTnLst>
                                </p:cTn>
                              </p:par>
                            </p:childTnLst>
                          </p:cTn>
                        </p:par>
                        <p:par>
                          <p:cTn id="52" fill="hold">
                            <p:stCondLst>
                              <p:cond delay="3000"/>
                            </p:stCondLst>
                            <p:childTnLst>
                              <p:par>
                                <p:cTn id="53" presetID="22" presetClass="entr" presetSubtype="8"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left)">
                                      <p:cBhvr>
                                        <p:cTn id="55" dur="300"/>
                                        <p:tgtEl>
                                          <p:spTgt spid="21"/>
                                        </p:tgtEl>
                                      </p:cBhvr>
                                    </p:animEffect>
                                  </p:childTnLst>
                                </p:cTn>
                              </p:par>
                            </p:childTnLst>
                          </p:cTn>
                        </p:par>
                        <p:par>
                          <p:cTn id="56" fill="hold">
                            <p:stCondLst>
                              <p:cond delay="3500"/>
                            </p:stCondLst>
                            <p:childTnLst>
                              <p:par>
                                <p:cTn id="57" presetID="53" presetClass="entr" presetSubtype="16" fill="hold" grpId="0" nodeType="after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p:cTn id="59" dur="500" fill="hold"/>
                                        <p:tgtEl>
                                          <p:spTgt spid="3"/>
                                        </p:tgtEl>
                                        <p:attrNameLst>
                                          <p:attrName>ppt_w</p:attrName>
                                        </p:attrNameLst>
                                      </p:cBhvr>
                                      <p:tavLst>
                                        <p:tav tm="0">
                                          <p:val>
                                            <p:fltVal val="0"/>
                                          </p:val>
                                        </p:tav>
                                        <p:tav tm="100000">
                                          <p:val>
                                            <p:strVal val="#ppt_w"/>
                                          </p:val>
                                        </p:tav>
                                      </p:tavLst>
                                    </p:anim>
                                    <p:anim calcmode="lin" valueType="num">
                                      <p:cBhvr>
                                        <p:cTn id="60" dur="500" fill="hold"/>
                                        <p:tgtEl>
                                          <p:spTgt spid="3"/>
                                        </p:tgtEl>
                                        <p:attrNameLst>
                                          <p:attrName>ppt_h</p:attrName>
                                        </p:attrNameLst>
                                      </p:cBhvr>
                                      <p:tavLst>
                                        <p:tav tm="0">
                                          <p:val>
                                            <p:fltVal val="0"/>
                                          </p:val>
                                        </p:tav>
                                        <p:tav tm="100000">
                                          <p:val>
                                            <p:strVal val="#ppt_h"/>
                                          </p:val>
                                        </p:tav>
                                      </p:tavLst>
                                    </p:anim>
                                    <p:animEffect transition="in" filter="fade">
                                      <p:cBhvr>
                                        <p:cTn id="6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8" grpId="0" bldLvl="0" animBg="1"/>
      <p:bldP spid="20" grpId="0"/>
      <p:bldP spid="21" grpId="0"/>
      <p:bldP spid="25" grpId="0" bldLvl="0" animBg="1"/>
      <p:bldP spid="44" grpId="0"/>
      <p:bldP spid="45"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参考文献</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149527" y="142406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05334" y="1004193"/>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p</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.s.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参考</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文献</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7488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892565"/>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4969557"/>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5627449"/>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62567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Rectangle 5"/>
          <p:cNvSpPr>
            <a:spLocks noChangeArrowheads="1"/>
          </p:cNvSpPr>
          <p:nvPr/>
        </p:nvSpPr>
        <p:spPr bwMode="gray">
          <a:xfrm>
            <a:off x="1878563" y="1329971"/>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Liu Q , Cheng L , Ozcelebi T , et al. Deep Reinforcement Learning for IoT Network Dynamic Clustering in Edge Computing[C]// 2019 19th IEEE/ACM International Symposium on Cluster, Cloud and Grid Computing (CCGRID). ACM, 2019.</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9" name="Rectangle 5"/>
          <p:cNvSpPr>
            <a:spLocks noChangeArrowheads="1"/>
          </p:cNvSpPr>
          <p:nvPr/>
        </p:nvSpPr>
        <p:spPr bwMode="gray">
          <a:xfrm>
            <a:off x="1878563" y="2454774"/>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马立玲, 张有会, 高荣华, et al. 分区加权Voronoi图的生成及其应用[J]. 计算机科学, 2004, 31(B07):68-72.</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0" name="Rectangle 5"/>
          <p:cNvSpPr>
            <a:spLocks noChangeArrowheads="1"/>
          </p:cNvSpPr>
          <p:nvPr/>
        </p:nvSpPr>
        <p:spPr bwMode="gray">
          <a:xfrm>
            <a:off x="1878563" y="3207916"/>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Qingzhi Liu, Long Cheng, Tanir Ozcelebi, John Murphy, and Johan Lukkien. Deep reinforcement learning for iot network dynamic clustering in edge computing. In 2019 19th IEEE/ACM International Symposium on Cluster, Cloud and Grid Computing (CCGRID), pages 600–603. IEEE, 2019. iviv, iviv, iviv, iviv, vv, vivi, 18, 19, 20, 22, 24, 33, 34</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1" name="Rectangle 5"/>
          <p:cNvSpPr>
            <a:spLocks noChangeArrowheads="1"/>
          </p:cNvSpPr>
          <p:nvPr/>
        </p:nvSpPr>
        <p:spPr bwMode="gray">
          <a:xfrm>
            <a:off x="1878563" y="4675433"/>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35" dirty="0">
                <a:solidFill>
                  <a:prstClr val="black">
                    <a:lumMod val="75000"/>
                    <a:lumOff val="25000"/>
                  </a:prstClr>
                </a:solidFill>
                <a:latin typeface="微软雅黑" panose="020B0503020204020204" pitchFamily="34" charset="-122"/>
                <a:ea typeface="微软雅黑" panose="020B0503020204020204" pitchFamily="34" charset="-122"/>
                <a:sym typeface="+mn-ea"/>
              </a:rPr>
              <a:t>XiaTiancong</a:t>
            </a:r>
            <a:r>
              <a:rPr lang="zh-CN" sz="1535" dirty="0">
                <a:solidFill>
                  <a:prstClr val="black">
                    <a:lumMod val="75000"/>
                    <a:lumOff val="25000"/>
                  </a:prstClr>
                </a:solidFill>
                <a:latin typeface="微软雅黑" panose="020B0503020204020204" pitchFamily="34" charset="-122"/>
                <a:ea typeface="微软雅黑" panose="020B0503020204020204" pitchFamily="34" charset="-122"/>
                <a:sym typeface="+mn-ea"/>
              </a:rPr>
              <a:t>的</a:t>
            </a:r>
            <a:r>
              <a:rPr lang="en-US" altLang="zh-CN" sz="1535" dirty="0">
                <a:solidFill>
                  <a:prstClr val="black">
                    <a:lumMod val="75000"/>
                    <a:lumOff val="25000"/>
                  </a:prstClr>
                </a:solidFill>
                <a:latin typeface="微软雅黑" panose="020B0503020204020204" pitchFamily="34" charset="-122"/>
                <a:ea typeface="微软雅黑" panose="020B0503020204020204" pitchFamily="34" charset="-122"/>
                <a:sym typeface="+mn-ea"/>
              </a:rPr>
              <a:t>github</a:t>
            </a:r>
            <a:r>
              <a:rPr sz="1535" dirty="0">
                <a:solidFill>
                  <a:prstClr val="black">
                    <a:lumMod val="75000"/>
                    <a:lumOff val="25000"/>
                  </a:prstClr>
                </a:solidFill>
                <a:latin typeface="微软雅黑" panose="020B0503020204020204" pitchFamily="34" charset="-122"/>
                <a:ea typeface="微软雅黑" panose="020B0503020204020204" pitchFamily="34" charset="-122"/>
                <a:sym typeface="+mn-ea"/>
              </a:rPr>
              <a:t> https://github.com/XiaTiancong/Deep-Reinforcement-Learning-for-IoT-Network-Dynamic-Clustering-in-Edge-Computing</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2" name="Rectangle 5"/>
          <p:cNvSpPr>
            <a:spLocks noChangeArrowheads="1"/>
          </p:cNvSpPr>
          <p:nvPr/>
        </p:nvSpPr>
        <p:spPr bwMode="gray">
          <a:xfrm>
            <a:off x="1878563" y="5477470"/>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RNN &amp; BRNN &amp; LSTM &amp; Bi</a:t>
            </a:r>
            <a:r>
              <a:rPr lang="en-US" sz="1540" dirty="0">
                <a:solidFill>
                  <a:prstClr val="black">
                    <a:lumMod val="75000"/>
                    <a:lumOff val="25000"/>
                  </a:prstClr>
                </a:solidFill>
                <a:latin typeface="微软雅黑" panose="020B0503020204020204" pitchFamily="34" charset="-122"/>
                <a:ea typeface="微软雅黑" panose="020B0503020204020204" pitchFamily="34" charset="-122"/>
              </a:rPr>
              <a:t>-</a:t>
            </a:r>
            <a:r>
              <a:rPr sz="1540" dirty="0">
                <a:solidFill>
                  <a:prstClr val="black">
                    <a:lumMod val="75000"/>
                    <a:lumOff val="25000"/>
                  </a:prstClr>
                </a:solidFill>
                <a:latin typeface="微软雅黑" panose="020B0503020204020204" pitchFamily="34" charset="-122"/>
                <a:ea typeface="微软雅黑" panose="020B0503020204020204" pitchFamily="34" charset="-122"/>
              </a:rPr>
              <a:t>LSTM https://blog.csdn.net/qq_28072715/article/details/79633309</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3" name="Rectangle 5"/>
          <p:cNvSpPr>
            <a:spLocks noChangeArrowheads="1"/>
          </p:cNvSpPr>
          <p:nvPr/>
        </p:nvSpPr>
        <p:spPr bwMode="gray">
          <a:xfrm>
            <a:off x="1878563" y="5923905"/>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V–D D3QN:The Variant of Double Deep Q-Learning Network with Dueling Architecture </a:t>
            </a:r>
            <a:r>
              <a:rPr lang="zh-CN" sz="1540" dirty="0">
                <a:solidFill>
                  <a:prstClr val="black">
                    <a:lumMod val="75000"/>
                    <a:lumOff val="25000"/>
                  </a:prstClr>
                </a:solidFill>
                <a:latin typeface="微软雅黑" panose="020B0503020204020204" pitchFamily="34" charset="-122"/>
                <a:ea typeface="微软雅黑" panose="020B0503020204020204" pitchFamily="34" charset="-122"/>
              </a:rPr>
              <a:t>中国知网</a:t>
            </a:r>
            <a:r>
              <a:rPr sz="1540" dirty="0">
                <a:solidFill>
                  <a:prstClr val="black">
                    <a:lumMod val="75000"/>
                    <a:lumOff val="25000"/>
                  </a:prstClr>
                </a:solidFill>
                <a:latin typeface="微软雅黑" panose="020B0503020204020204" pitchFamily="34" charset="-122"/>
                <a:ea typeface="微软雅黑" panose="020B0503020204020204" pitchFamily="34" charset="-122"/>
              </a:rPr>
              <a:t> http://cpfd.cnki.com.cn/Article/CPFDTOTAL-KZLL201807006101.htm</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TextBox 10"/>
          <p:cNvSpPr txBox="1"/>
          <p:nvPr/>
        </p:nvSpPr>
        <p:spPr>
          <a:xfrm>
            <a:off x="8480349" y="215904"/>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 name="TextBox 9"/>
          <p:cNvSpPr txBox="1"/>
          <p:nvPr/>
        </p:nvSpPr>
        <p:spPr>
          <a:xfrm>
            <a:off x="6778549" y="111128"/>
            <a:ext cx="1344000" cy="58737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2" presetClass="entr" presetSubtype="2" decel="6000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anim calcmode="lin" valueType="num">
                                      <p:cBhvr additive="base">
                                        <p:cTn id="23" dur="500" fill="hold"/>
                                        <p:tgtEl>
                                          <p:spTgt spid="37"/>
                                        </p:tgtEl>
                                        <p:attrNameLst>
                                          <p:attrName>ppt_x</p:attrName>
                                        </p:attrNameLst>
                                      </p:cBhvr>
                                      <p:tavLst>
                                        <p:tav tm="0">
                                          <p:val>
                                            <p:strVal val="1+#ppt_w/2"/>
                                          </p:val>
                                        </p:tav>
                                        <p:tav tm="100000">
                                          <p:val>
                                            <p:strVal val="#ppt_x"/>
                                          </p:val>
                                        </p:tav>
                                      </p:tavLst>
                                    </p:anim>
                                    <p:anim calcmode="lin" valueType="num">
                                      <p:cBhvr additive="base">
                                        <p:cTn id="24" dur="500" fill="hold"/>
                                        <p:tgtEl>
                                          <p:spTgt spid="37"/>
                                        </p:tgtEl>
                                        <p:attrNameLst>
                                          <p:attrName>ppt_y</p:attrName>
                                        </p:attrNameLst>
                                      </p:cBhvr>
                                      <p:tavLst>
                                        <p:tav tm="0">
                                          <p:val>
                                            <p:strVal val="#ppt_y"/>
                                          </p:val>
                                        </p:tav>
                                        <p:tav tm="100000">
                                          <p:val>
                                            <p:strVal val="#ppt_y"/>
                                          </p:val>
                                        </p:tav>
                                      </p:tavLst>
                                    </p:anim>
                                  </p:childTnLst>
                                </p:cTn>
                              </p:par>
                              <p:par>
                                <p:cTn id="25" presetID="53" presetClass="entr" presetSubtype="16" fill="hold" grpId="0" nodeType="withEffect">
                                  <p:stCondLst>
                                    <p:cond delay="25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23"/>
                                        </p:tgtEl>
                                        <p:attrNameLst>
                                          <p:attrName>style.visibility</p:attrName>
                                        </p:attrNameLst>
                                      </p:cBhvr>
                                      <p:to>
                                        <p:strVal val="visible"/>
                                      </p:to>
                                    </p:set>
                                    <p:anim calcmode="lin" valueType="num">
                                      <p:cBhvr>
                                        <p:cTn id="32" dur="500" fill="hold"/>
                                        <p:tgtEl>
                                          <p:spTgt spid="23"/>
                                        </p:tgtEl>
                                        <p:attrNameLst>
                                          <p:attrName>ppt_w</p:attrName>
                                        </p:attrNameLst>
                                      </p:cBhvr>
                                      <p:tavLst>
                                        <p:tav tm="0">
                                          <p:val>
                                            <p:fltVal val="0"/>
                                          </p:val>
                                        </p:tav>
                                        <p:tav tm="100000">
                                          <p:val>
                                            <p:strVal val="#ppt_w"/>
                                          </p:val>
                                        </p:tav>
                                      </p:tavLst>
                                    </p:anim>
                                    <p:anim calcmode="lin" valueType="num">
                                      <p:cBhvr>
                                        <p:cTn id="33" dur="500" fill="hold"/>
                                        <p:tgtEl>
                                          <p:spTgt spid="23"/>
                                        </p:tgtEl>
                                        <p:attrNameLst>
                                          <p:attrName>ppt_h</p:attrName>
                                        </p:attrNameLst>
                                      </p:cBhvr>
                                      <p:tavLst>
                                        <p:tav tm="0">
                                          <p:val>
                                            <p:fltVal val="0"/>
                                          </p:val>
                                        </p:tav>
                                        <p:tav tm="100000">
                                          <p:val>
                                            <p:strVal val="#ppt_h"/>
                                          </p:val>
                                        </p:tav>
                                      </p:tavLst>
                                    </p:anim>
                                    <p:animEffect transition="in" filter="fade">
                                      <p:cBhvr>
                                        <p:cTn id="34" dur="500"/>
                                        <p:tgtEl>
                                          <p:spTgt spid="23"/>
                                        </p:tgtEl>
                                      </p:cBhvr>
                                    </p:animEffect>
                                  </p:childTnLst>
                                </p:cTn>
                              </p:par>
                              <p:par>
                                <p:cTn id="35" presetID="2" presetClass="entr" presetSubtype="2" decel="60000" fill="hold" grpId="0" nodeType="withEffect">
                                  <p:stCondLst>
                                    <p:cond delay="500"/>
                                  </p:stCondLst>
                                  <p:childTnLst>
                                    <p:set>
                                      <p:cBhvr>
                                        <p:cTn id="36" dur="1" fill="hold">
                                          <p:stCondLst>
                                            <p:cond delay="0"/>
                                          </p:stCondLst>
                                        </p:cTn>
                                        <p:tgtEl>
                                          <p:spTgt spid="39"/>
                                        </p:tgtEl>
                                        <p:attrNameLst>
                                          <p:attrName>style.visibility</p:attrName>
                                        </p:attrNameLst>
                                      </p:cBhvr>
                                      <p:to>
                                        <p:strVal val="visible"/>
                                      </p:to>
                                    </p:set>
                                    <p:anim calcmode="lin" valueType="num">
                                      <p:cBhvr additive="base">
                                        <p:cTn id="37" dur="500" fill="hold"/>
                                        <p:tgtEl>
                                          <p:spTgt spid="39"/>
                                        </p:tgtEl>
                                        <p:attrNameLst>
                                          <p:attrName>ppt_x</p:attrName>
                                        </p:attrNameLst>
                                      </p:cBhvr>
                                      <p:tavLst>
                                        <p:tav tm="0">
                                          <p:val>
                                            <p:strVal val="1+#ppt_w/2"/>
                                          </p:val>
                                        </p:tav>
                                        <p:tav tm="100000">
                                          <p:val>
                                            <p:strVal val="#ppt_x"/>
                                          </p:val>
                                        </p:tav>
                                      </p:tavLst>
                                    </p:anim>
                                    <p:anim calcmode="lin" valueType="num">
                                      <p:cBhvr additive="base">
                                        <p:cTn id="38" dur="500" fill="hold"/>
                                        <p:tgtEl>
                                          <p:spTgt spid="39"/>
                                        </p:tgtEl>
                                        <p:attrNameLst>
                                          <p:attrName>ppt_y</p:attrName>
                                        </p:attrNameLst>
                                      </p:cBhvr>
                                      <p:tavLst>
                                        <p:tav tm="0">
                                          <p:val>
                                            <p:strVal val="#ppt_y"/>
                                          </p:val>
                                        </p:tav>
                                        <p:tav tm="100000">
                                          <p:val>
                                            <p:strVal val="#ppt_y"/>
                                          </p:val>
                                        </p:tav>
                                      </p:tavLst>
                                    </p:anim>
                                  </p:childTnLst>
                                </p:cTn>
                              </p:par>
                              <p:par>
                                <p:cTn id="39" presetID="53" presetClass="entr" presetSubtype="16" fill="hold" grpId="0" nodeType="withEffect">
                                  <p:stCondLst>
                                    <p:cond delay="750"/>
                                  </p:stCondLst>
                                  <p:childTnLst>
                                    <p:set>
                                      <p:cBhvr>
                                        <p:cTn id="40" dur="1" fill="hold">
                                          <p:stCondLst>
                                            <p:cond delay="0"/>
                                          </p:stCondLst>
                                        </p:cTn>
                                        <p:tgtEl>
                                          <p:spTgt spid="25"/>
                                        </p:tgtEl>
                                        <p:attrNameLst>
                                          <p:attrName>style.visibility</p:attrName>
                                        </p:attrNameLst>
                                      </p:cBhvr>
                                      <p:to>
                                        <p:strVal val="visible"/>
                                      </p:to>
                                    </p:set>
                                    <p:anim calcmode="lin" valueType="num">
                                      <p:cBhvr>
                                        <p:cTn id="41" dur="500" fill="hold"/>
                                        <p:tgtEl>
                                          <p:spTgt spid="25"/>
                                        </p:tgtEl>
                                        <p:attrNameLst>
                                          <p:attrName>ppt_w</p:attrName>
                                        </p:attrNameLst>
                                      </p:cBhvr>
                                      <p:tavLst>
                                        <p:tav tm="0">
                                          <p:val>
                                            <p:fltVal val="0"/>
                                          </p:val>
                                        </p:tav>
                                        <p:tav tm="100000">
                                          <p:val>
                                            <p:strVal val="#ppt_w"/>
                                          </p:val>
                                        </p:tav>
                                      </p:tavLst>
                                    </p:anim>
                                    <p:anim calcmode="lin" valueType="num">
                                      <p:cBhvr>
                                        <p:cTn id="42" dur="500" fill="hold"/>
                                        <p:tgtEl>
                                          <p:spTgt spid="25"/>
                                        </p:tgtEl>
                                        <p:attrNameLst>
                                          <p:attrName>ppt_h</p:attrName>
                                        </p:attrNameLst>
                                      </p:cBhvr>
                                      <p:tavLst>
                                        <p:tav tm="0">
                                          <p:val>
                                            <p:fltVal val="0"/>
                                          </p:val>
                                        </p:tav>
                                        <p:tav tm="100000">
                                          <p:val>
                                            <p:strVal val="#ppt_h"/>
                                          </p:val>
                                        </p:tav>
                                      </p:tavLst>
                                    </p:anim>
                                    <p:animEffect transition="in" filter="fade">
                                      <p:cBhvr>
                                        <p:cTn id="43" dur="500"/>
                                        <p:tgtEl>
                                          <p:spTgt spid="25"/>
                                        </p:tgtEl>
                                      </p:cBhvr>
                                    </p:animEffect>
                                  </p:childTnLst>
                                </p:cTn>
                              </p:par>
                              <p:par>
                                <p:cTn id="44" presetID="2" presetClass="entr" presetSubtype="2" decel="60000" fill="hold" grpId="0" nodeType="withEffect">
                                  <p:stCondLst>
                                    <p:cond delay="75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1+#ppt_w/2"/>
                                          </p:val>
                                        </p:tav>
                                        <p:tav tm="100000">
                                          <p:val>
                                            <p:strVal val="#ppt_x"/>
                                          </p:val>
                                        </p:tav>
                                      </p:tavLst>
                                    </p:anim>
                                    <p:anim calcmode="lin" valueType="num">
                                      <p:cBhvr additive="base">
                                        <p:cTn id="47" dur="500" fill="hold"/>
                                        <p:tgtEl>
                                          <p:spTgt spid="40"/>
                                        </p:tgtEl>
                                        <p:attrNameLst>
                                          <p:attrName>ppt_y</p:attrName>
                                        </p:attrNameLst>
                                      </p:cBhvr>
                                      <p:tavLst>
                                        <p:tav tm="0">
                                          <p:val>
                                            <p:strVal val="#ppt_y"/>
                                          </p:val>
                                        </p:tav>
                                        <p:tav tm="100000">
                                          <p:val>
                                            <p:strVal val="#ppt_y"/>
                                          </p:val>
                                        </p:tav>
                                      </p:tavLst>
                                    </p:anim>
                                  </p:childTnLst>
                                </p:cTn>
                              </p:par>
                              <p:par>
                                <p:cTn id="48" presetID="53" presetClass="entr" presetSubtype="16" fill="hold" grpId="0" nodeType="withEffect">
                                  <p:stCondLst>
                                    <p:cond delay="1000"/>
                                  </p:stCondLst>
                                  <p:childTnLst>
                                    <p:set>
                                      <p:cBhvr>
                                        <p:cTn id="49" dur="1" fill="hold">
                                          <p:stCondLst>
                                            <p:cond delay="0"/>
                                          </p:stCondLst>
                                        </p:cTn>
                                        <p:tgtEl>
                                          <p:spTgt spid="31"/>
                                        </p:tgtEl>
                                        <p:attrNameLst>
                                          <p:attrName>style.visibility</p:attrName>
                                        </p:attrNameLst>
                                      </p:cBhvr>
                                      <p:to>
                                        <p:strVal val="visible"/>
                                      </p:to>
                                    </p:set>
                                    <p:anim calcmode="lin" valueType="num">
                                      <p:cBhvr>
                                        <p:cTn id="50" dur="500" fill="hold"/>
                                        <p:tgtEl>
                                          <p:spTgt spid="31"/>
                                        </p:tgtEl>
                                        <p:attrNameLst>
                                          <p:attrName>ppt_w</p:attrName>
                                        </p:attrNameLst>
                                      </p:cBhvr>
                                      <p:tavLst>
                                        <p:tav tm="0">
                                          <p:val>
                                            <p:fltVal val="0"/>
                                          </p:val>
                                        </p:tav>
                                        <p:tav tm="100000">
                                          <p:val>
                                            <p:strVal val="#ppt_w"/>
                                          </p:val>
                                        </p:tav>
                                      </p:tavLst>
                                    </p:anim>
                                    <p:anim calcmode="lin" valueType="num">
                                      <p:cBhvr>
                                        <p:cTn id="51" dur="500" fill="hold"/>
                                        <p:tgtEl>
                                          <p:spTgt spid="31"/>
                                        </p:tgtEl>
                                        <p:attrNameLst>
                                          <p:attrName>ppt_h</p:attrName>
                                        </p:attrNameLst>
                                      </p:cBhvr>
                                      <p:tavLst>
                                        <p:tav tm="0">
                                          <p:val>
                                            <p:fltVal val="0"/>
                                          </p:val>
                                        </p:tav>
                                        <p:tav tm="100000">
                                          <p:val>
                                            <p:strVal val="#ppt_h"/>
                                          </p:val>
                                        </p:tav>
                                      </p:tavLst>
                                    </p:anim>
                                    <p:animEffect transition="in" filter="fade">
                                      <p:cBhvr>
                                        <p:cTn id="52" dur="500"/>
                                        <p:tgtEl>
                                          <p:spTgt spid="31"/>
                                        </p:tgtEl>
                                      </p:cBhvr>
                                    </p:animEffect>
                                  </p:childTnLst>
                                </p:cTn>
                              </p:par>
                              <p:par>
                                <p:cTn id="53" presetID="2" presetClass="entr" presetSubtype="2" decel="60000" fill="hold" grpId="0" nodeType="withEffect">
                                  <p:stCondLst>
                                    <p:cond delay="100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fill="hold"/>
                                        <p:tgtEl>
                                          <p:spTgt spid="41"/>
                                        </p:tgtEl>
                                        <p:attrNameLst>
                                          <p:attrName>ppt_x</p:attrName>
                                        </p:attrNameLst>
                                      </p:cBhvr>
                                      <p:tavLst>
                                        <p:tav tm="0">
                                          <p:val>
                                            <p:strVal val="1+#ppt_w/2"/>
                                          </p:val>
                                        </p:tav>
                                        <p:tav tm="100000">
                                          <p:val>
                                            <p:strVal val="#ppt_x"/>
                                          </p:val>
                                        </p:tav>
                                      </p:tavLst>
                                    </p:anim>
                                    <p:anim calcmode="lin" valueType="num">
                                      <p:cBhvr additive="base">
                                        <p:cTn id="56" dur="500" fill="hold"/>
                                        <p:tgtEl>
                                          <p:spTgt spid="41"/>
                                        </p:tgtEl>
                                        <p:attrNameLst>
                                          <p:attrName>ppt_y</p:attrName>
                                        </p:attrNameLst>
                                      </p:cBhvr>
                                      <p:tavLst>
                                        <p:tav tm="0">
                                          <p:val>
                                            <p:strVal val="#ppt_y"/>
                                          </p:val>
                                        </p:tav>
                                        <p:tav tm="100000">
                                          <p:val>
                                            <p:strVal val="#ppt_y"/>
                                          </p:val>
                                        </p:tav>
                                      </p:tavLst>
                                    </p:anim>
                                  </p:childTnLst>
                                </p:cTn>
                              </p:par>
                              <p:par>
                                <p:cTn id="57" presetID="53" presetClass="entr" presetSubtype="16" fill="hold" grpId="0" nodeType="withEffect">
                                  <p:stCondLst>
                                    <p:cond delay="1250"/>
                                  </p:stCondLst>
                                  <p:childTnLst>
                                    <p:set>
                                      <p:cBhvr>
                                        <p:cTn id="58" dur="1" fill="hold">
                                          <p:stCondLst>
                                            <p:cond delay="0"/>
                                          </p:stCondLst>
                                        </p:cTn>
                                        <p:tgtEl>
                                          <p:spTgt spid="32"/>
                                        </p:tgtEl>
                                        <p:attrNameLst>
                                          <p:attrName>style.visibility</p:attrName>
                                        </p:attrNameLst>
                                      </p:cBhvr>
                                      <p:to>
                                        <p:strVal val="visible"/>
                                      </p:to>
                                    </p:set>
                                    <p:anim calcmode="lin" valueType="num">
                                      <p:cBhvr>
                                        <p:cTn id="59" dur="500" fill="hold"/>
                                        <p:tgtEl>
                                          <p:spTgt spid="32"/>
                                        </p:tgtEl>
                                        <p:attrNameLst>
                                          <p:attrName>ppt_w</p:attrName>
                                        </p:attrNameLst>
                                      </p:cBhvr>
                                      <p:tavLst>
                                        <p:tav tm="0">
                                          <p:val>
                                            <p:fltVal val="0"/>
                                          </p:val>
                                        </p:tav>
                                        <p:tav tm="100000">
                                          <p:val>
                                            <p:strVal val="#ppt_w"/>
                                          </p:val>
                                        </p:tav>
                                      </p:tavLst>
                                    </p:anim>
                                    <p:anim calcmode="lin" valueType="num">
                                      <p:cBhvr>
                                        <p:cTn id="60" dur="500" fill="hold"/>
                                        <p:tgtEl>
                                          <p:spTgt spid="32"/>
                                        </p:tgtEl>
                                        <p:attrNameLst>
                                          <p:attrName>ppt_h</p:attrName>
                                        </p:attrNameLst>
                                      </p:cBhvr>
                                      <p:tavLst>
                                        <p:tav tm="0">
                                          <p:val>
                                            <p:fltVal val="0"/>
                                          </p:val>
                                        </p:tav>
                                        <p:tav tm="100000">
                                          <p:val>
                                            <p:strVal val="#ppt_h"/>
                                          </p:val>
                                        </p:tav>
                                      </p:tavLst>
                                    </p:anim>
                                    <p:animEffect transition="in" filter="fade">
                                      <p:cBhvr>
                                        <p:cTn id="61" dur="500"/>
                                        <p:tgtEl>
                                          <p:spTgt spid="32"/>
                                        </p:tgtEl>
                                      </p:cBhvr>
                                    </p:animEffect>
                                  </p:childTnLst>
                                </p:cTn>
                              </p:par>
                              <p:par>
                                <p:cTn id="62" presetID="2" presetClass="entr" presetSubtype="2" decel="60000" fill="hold" grpId="0" nodeType="withEffect">
                                  <p:stCondLst>
                                    <p:cond delay="1250"/>
                                  </p:stCondLst>
                                  <p:childTnLst>
                                    <p:set>
                                      <p:cBhvr>
                                        <p:cTn id="63" dur="1" fill="hold">
                                          <p:stCondLst>
                                            <p:cond delay="0"/>
                                          </p:stCondLst>
                                        </p:cTn>
                                        <p:tgtEl>
                                          <p:spTgt spid="42"/>
                                        </p:tgtEl>
                                        <p:attrNameLst>
                                          <p:attrName>style.visibility</p:attrName>
                                        </p:attrNameLst>
                                      </p:cBhvr>
                                      <p:to>
                                        <p:strVal val="visible"/>
                                      </p:to>
                                    </p:set>
                                    <p:anim calcmode="lin" valueType="num">
                                      <p:cBhvr additive="base">
                                        <p:cTn id="64" dur="500" fill="hold"/>
                                        <p:tgtEl>
                                          <p:spTgt spid="42"/>
                                        </p:tgtEl>
                                        <p:attrNameLst>
                                          <p:attrName>ppt_x</p:attrName>
                                        </p:attrNameLst>
                                      </p:cBhvr>
                                      <p:tavLst>
                                        <p:tav tm="0">
                                          <p:val>
                                            <p:strVal val="1+#ppt_w/2"/>
                                          </p:val>
                                        </p:tav>
                                        <p:tav tm="100000">
                                          <p:val>
                                            <p:strVal val="#ppt_x"/>
                                          </p:val>
                                        </p:tav>
                                      </p:tavLst>
                                    </p:anim>
                                    <p:anim calcmode="lin" valueType="num">
                                      <p:cBhvr additive="base">
                                        <p:cTn id="65" dur="500" fill="hold"/>
                                        <p:tgtEl>
                                          <p:spTgt spid="42"/>
                                        </p:tgtEl>
                                        <p:attrNameLst>
                                          <p:attrName>ppt_y</p:attrName>
                                        </p:attrNameLst>
                                      </p:cBhvr>
                                      <p:tavLst>
                                        <p:tav tm="0">
                                          <p:val>
                                            <p:strVal val="#ppt_y"/>
                                          </p:val>
                                        </p:tav>
                                        <p:tav tm="100000">
                                          <p:val>
                                            <p:strVal val="#ppt_y"/>
                                          </p:val>
                                        </p:tav>
                                      </p:tavLst>
                                    </p:anim>
                                  </p:childTnLst>
                                </p:cTn>
                              </p:par>
                              <p:par>
                                <p:cTn id="66" presetID="2" presetClass="entr" presetSubtype="2" decel="60000" fill="hold" grpId="0" nodeType="withEffect">
                                  <p:stCondLst>
                                    <p:cond delay="150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500" fill="hold"/>
                                        <p:tgtEl>
                                          <p:spTgt spid="43"/>
                                        </p:tgtEl>
                                        <p:attrNameLst>
                                          <p:attrName>ppt_x</p:attrName>
                                        </p:attrNameLst>
                                      </p:cBhvr>
                                      <p:tavLst>
                                        <p:tav tm="0">
                                          <p:val>
                                            <p:strVal val="1+#ppt_w/2"/>
                                          </p:val>
                                        </p:tav>
                                        <p:tav tm="100000">
                                          <p:val>
                                            <p:strVal val="#ppt_x"/>
                                          </p:val>
                                        </p:tav>
                                      </p:tavLst>
                                    </p:anim>
                                    <p:anim calcmode="lin" valueType="num">
                                      <p:cBhvr additive="base">
                                        <p:cTn id="69" dur="500" fill="hold"/>
                                        <p:tgtEl>
                                          <p:spTgt spid="43"/>
                                        </p:tgtEl>
                                        <p:attrNameLst>
                                          <p:attrName>ppt_y</p:attrName>
                                        </p:attrNameLst>
                                      </p:cBhvr>
                                      <p:tavLst>
                                        <p:tav tm="0">
                                          <p:val>
                                            <p:strVal val="#ppt_y"/>
                                          </p:val>
                                        </p:tav>
                                        <p:tav tm="100000">
                                          <p:val>
                                            <p:strVal val="#ppt_y"/>
                                          </p:val>
                                        </p:tav>
                                      </p:tavLst>
                                    </p:anim>
                                  </p:childTnLst>
                                </p:cTn>
                              </p:par>
                            </p:childTnLst>
                          </p:cTn>
                        </p:par>
                        <p:par>
                          <p:cTn id="70" fill="hold">
                            <p:stCondLst>
                              <p:cond delay="1500"/>
                            </p:stCondLst>
                            <p:childTnLst>
                              <p:par>
                                <p:cTn id="71" presetID="53" presetClass="entr" presetSubtype="16" fill="hold" grpId="0" nodeType="afterEffect">
                                  <p:stCondLst>
                                    <p:cond delay="0"/>
                                  </p:stCondLst>
                                  <p:childTnLst>
                                    <p:set>
                                      <p:cBhvr>
                                        <p:cTn id="72" dur="1" fill="hold">
                                          <p:stCondLst>
                                            <p:cond delay="0"/>
                                          </p:stCondLst>
                                        </p:cTn>
                                        <p:tgtEl>
                                          <p:spTgt spid="12"/>
                                        </p:tgtEl>
                                        <p:attrNameLst>
                                          <p:attrName>style.visibility</p:attrName>
                                        </p:attrNameLst>
                                      </p:cBhvr>
                                      <p:to>
                                        <p:strVal val="visible"/>
                                      </p:to>
                                    </p:set>
                                    <p:anim calcmode="lin" valueType="num">
                                      <p:cBhvr>
                                        <p:cTn id="73" dur="500" fill="hold"/>
                                        <p:tgtEl>
                                          <p:spTgt spid="12"/>
                                        </p:tgtEl>
                                        <p:attrNameLst>
                                          <p:attrName>ppt_w</p:attrName>
                                        </p:attrNameLst>
                                      </p:cBhvr>
                                      <p:tavLst>
                                        <p:tav tm="0">
                                          <p:val>
                                            <p:fltVal val="0"/>
                                          </p:val>
                                        </p:tav>
                                        <p:tav tm="100000">
                                          <p:val>
                                            <p:strVal val="#ppt_w"/>
                                          </p:val>
                                        </p:tav>
                                      </p:tavLst>
                                    </p:anim>
                                    <p:anim calcmode="lin" valueType="num">
                                      <p:cBhvr>
                                        <p:cTn id="74" dur="500" fill="hold"/>
                                        <p:tgtEl>
                                          <p:spTgt spid="12"/>
                                        </p:tgtEl>
                                        <p:attrNameLst>
                                          <p:attrName>ppt_h</p:attrName>
                                        </p:attrNameLst>
                                      </p:cBhvr>
                                      <p:tavLst>
                                        <p:tav tm="0">
                                          <p:val>
                                            <p:fltVal val="0"/>
                                          </p:val>
                                        </p:tav>
                                        <p:tav tm="100000">
                                          <p:val>
                                            <p:strVal val="#ppt_h"/>
                                          </p:val>
                                        </p:tav>
                                      </p:tavLst>
                                    </p:anim>
                                    <p:animEffect transition="in" filter="fade">
                                      <p:cBhvr>
                                        <p:cTn id="75" dur="500"/>
                                        <p:tgtEl>
                                          <p:spTgt spid="12"/>
                                        </p:tgtEl>
                                      </p:cBhvr>
                                    </p:animEffect>
                                  </p:childTnLst>
                                </p:cTn>
                              </p:par>
                            </p:childTnLst>
                          </p:cTn>
                        </p:par>
                        <p:par>
                          <p:cTn id="76" fill="hold">
                            <p:stCondLst>
                              <p:cond delay="2000"/>
                            </p:stCondLst>
                            <p:childTnLst>
                              <p:par>
                                <p:cTn id="77" presetID="53" presetClass="entr" presetSubtype="16" fill="hold" grpId="0" nodeType="afterEffect">
                                  <p:stCondLst>
                                    <p:cond delay="0"/>
                                  </p:stCondLst>
                                  <p:childTnLst>
                                    <p:set>
                                      <p:cBhvr>
                                        <p:cTn id="78" dur="1" fill="hold">
                                          <p:stCondLst>
                                            <p:cond delay="0"/>
                                          </p:stCondLst>
                                        </p:cTn>
                                        <p:tgtEl>
                                          <p:spTgt spid="3"/>
                                        </p:tgtEl>
                                        <p:attrNameLst>
                                          <p:attrName>style.visibility</p:attrName>
                                        </p:attrNameLst>
                                      </p:cBhvr>
                                      <p:to>
                                        <p:strVal val="visible"/>
                                      </p:to>
                                    </p:set>
                                    <p:anim calcmode="lin" valueType="num">
                                      <p:cBhvr>
                                        <p:cTn id="79" dur="500" fill="hold"/>
                                        <p:tgtEl>
                                          <p:spTgt spid="3"/>
                                        </p:tgtEl>
                                        <p:attrNameLst>
                                          <p:attrName>ppt_w</p:attrName>
                                        </p:attrNameLst>
                                      </p:cBhvr>
                                      <p:tavLst>
                                        <p:tav tm="0">
                                          <p:val>
                                            <p:fltVal val="0"/>
                                          </p:val>
                                        </p:tav>
                                        <p:tav tm="100000">
                                          <p:val>
                                            <p:strVal val="#ppt_w"/>
                                          </p:val>
                                        </p:tav>
                                      </p:tavLst>
                                    </p:anim>
                                    <p:anim calcmode="lin" valueType="num">
                                      <p:cBhvr>
                                        <p:cTn id="80" dur="500" fill="hold"/>
                                        <p:tgtEl>
                                          <p:spTgt spid="3"/>
                                        </p:tgtEl>
                                        <p:attrNameLst>
                                          <p:attrName>ppt_h</p:attrName>
                                        </p:attrNameLst>
                                      </p:cBhvr>
                                      <p:tavLst>
                                        <p:tav tm="0">
                                          <p:val>
                                            <p:fltVal val="0"/>
                                          </p:val>
                                        </p:tav>
                                        <p:tav tm="100000">
                                          <p:val>
                                            <p:strVal val="#ppt_h"/>
                                          </p:val>
                                        </p:tav>
                                      </p:tavLst>
                                    </p:anim>
                                    <p:animEffect transition="in" filter="fade">
                                      <p:cBhvr>
                                        <p:cTn id="8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animBg="1"/>
      <p:bldP spid="21" grpId="0" bldLvl="0" animBg="1"/>
      <p:bldP spid="23" grpId="0" bldLvl="0" animBg="1"/>
      <p:bldP spid="25" grpId="0" bldLvl="0" animBg="1"/>
      <p:bldP spid="31" grpId="0" bldLvl="0" animBg="1"/>
      <p:bldP spid="32" grpId="0" bldLvl="0" animBg="1"/>
      <p:bldP spid="37" grpId="0"/>
      <p:bldP spid="39" grpId="0"/>
      <p:bldP spid="40" grpId="0"/>
      <p:bldP spid="41" grpId="0"/>
      <p:bldP spid="42" grpId="0"/>
      <p:bldP spid="43" grpId="0"/>
      <p:bldP spid="1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p:nvPr/>
        </p:nvSpPr>
        <p:spPr>
          <a:xfrm>
            <a:off x="4203309" y="5647469"/>
            <a:ext cx="2273935"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sym typeface="+mn-ea"/>
              </a:rPr>
              <a:t>陈政培 </a:t>
            </a:r>
            <a:r>
              <a:rPr lang="en-US" altLang="zh-CN" b="1" dirty="0">
                <a:solidFill>
                  <a:srgbClr val="014723"/>
                </a:solidFill>
                <a:latin typeface="微软雅黑" panose="020B0503020204020204" pitchFamily="34" charset="-122"/>
                <a:ea typeface="微软雅黑" panose="020B0503020204020204" pitchFamily="34" charset="-122"/>
                <a:sym typeface="+mn-ea"/>
              </a:rPr>
              <a:t>17363011</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87479"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accent1"/>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8167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chemeClr val="accent1"/>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997464" y="2974433"/>
            <a:ext cx="8433044" cy="1014730"/>
          </a:xfrm>
          <a:prstGeom prst="rect">
            <a:avLst/>
          </a:prstGeom>
          <a:noFill/>
        </p:spPr>
        <p:txBody>
          <a:bodyPr wrap="square" rtlCol="0">
            <a:spAutoFit/>
          </a:bodyPr>
          <a:lstStyle/>
          <a:p>
            <a:pPr algn="ct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 name="TextBox 7"/>
          <p:cNvSpPr txBox="1"/>
          <p:nvPr/>
        </p:nvSpPr>
        <p:spPr>
          <a:xfrm>
            <a:off x="7098663" y="5646199"/>
            <a:ext cx="1451610" cy="397510"/>
          </a:xfrm>
          <a:prstGeom prst="rect">
            <a:avLst/>
          </a:prstGeom>
          <a:noFill/>
        </p:spPr>
        <p:txBody>
          <a:bodyPr wrap="none" lIns="91416" tIns="45708" rIns="91416" bIns="45708" rtlCol="0">
            <a:spAutoFit/>
          </a:bodyPr>
          <a:p>
            <a:pPr algn="ctr"/>
            <a:r>
              <a:rPr lang="zh-CN" altLang="en-US" sz="2000" b="1" dirty="0">
                <a:solidFill>
                  <a:srgbClr val="014723"/>
                </a:solidFill>
                <a:latin typeface="微软雅黑" panose="020B0503020204020204" pitchFamily="34" charset="-122"/>
                <a:ea typeface="微软雅黑" panose="020B0503020204020204" pitchFamily="34" charset="-122"/>
              </a:rPr>
              <a:t>老师：古博</a:t>
            </a:r>
            <a:endParaRPr lang="zh-CN" altLang="en-US" sz="2000" b="1" dirty="0">
              <a:solidFill>
                <a:srgbClr val="014723"/>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1500"/>
                            </p:stCondLst>
                            <p:childTnLst>
                              <p:par>
                                <p:cTn id="21" presetID="50" presetClass="entr" presetSubtype="0" decel="100000" fill="hold" grpId="0" nodeType="afterEffect">
                                  <p:stCondLst>
                                    <p:cond delay="0"/>
                                  </p:stCondLst>
                                  <p:iterate type="lt">
                                    <p:tmPct val="10000"/>
                                  </p:iterate>
                                  <p:childTnLst>
                                    <p:set>
                                      <p:cBhvr>
                                        <p:cTn id="22" dur="1" fill="hold">
                                          <p:stCondLst>
                                            <p:cond delay="0"/>
                                          </p:stCondLst>
                                        </p:cTn>
                                        <p:tgtEl>
                                          <p:spTgt spid="18"/>
                                        </p:tgtEl>
                                        <p:attrNameLst>
                                          <p:attrName>style.visibility</p:attrName>
                                        </p:attrNameLst>
                                      </p:cBhvr>
                                      <p:to>
                                        <p:strVal val="visible"/>
                                      </p:to>
                                    </p:set>
                                    <p:anim calcmode="lin" valueType="num">
                                      <p:cBhvr>
                                        <p:cTn id="23" dur="1000" fill="hold"/>
                                        <p:tgtEl>
                                          <p:spTgt spid="18"/>
                                        </p:tgtEl>
                                        <p:attrNameLst>
                                          <p:attrName>ppt_w</p:attrName>
                                        </p:attrNameLst>
                                      </p:cBhvr>
                                      <p:tavLst>
                                        <p:tav tm="0">
                                          <p:val>
                                            <p:strVal val="#ppt_w+.3"/>
                                          </p:val>
                                        </p:tav>
                                        <p:tav tm="100000">
                                          <p:val>
                                            <p:strVal val="#ppt_w"/>
                                          </p:val>
                                        </p:tav>
                                      </p:tavLst>
                                    </p:anim>
                                    <p:anim calcmode="lin" valueType="num">
                                      <p:cBhvr>
                                        <p:cTn id="24" dur="1000" fill="hold"/>
                                        <p:tgtEl>
                                          <p:spTgt spid="18"/>
                                        </p:tgtEl>
                                        <p:attrNameLst>
                                          <p:attrName>ppt_h</p:attrName>
                                        </p:attrNameLst>
                                      </p:cBhvr>
                                      <p:tavLst>
                                        <p:tav tm="0">
                                          <p:val>
                                            <p:strVal val="#ppt_h"/>
                                          </p:val>
                                        </p:tav>
                                        <p:tav tm="100000">
                                          <p:val>
                                            <p:strVal val="#ppt_h"/>
                                          </p:val>
                                        </p:tav>
                                      </p:tavLst>
                                    </p:anim>
                                    <p:animEffect transition="in" filter="fade">
                                      <p:cBhvr>
                                        <p:cTn id="25" dur="1000"/>
                                        <p:tgtEl>
                                          <p:spTgt spid="18"/>
                                        </p:tgtEl>
                                      </p:cBhvr>
                                    </p:animEffect>
                                  </p:childTnLst>
                                </p:cTn>
                              </p:par>
                            </p:childTnLst>
                          </p:cTn>
                        </p:par>
                        <p:par>
                          <p:cTn id="26" fill="hold">
                            <p:stCondLst>
                              <p:cond delay="3200"/>
                            </p:stCondLst>
                            <p:childTnLst>
                              <p:par>
                                <p:cTn id="27" presetID="8" presetClass="entr" presetSubtype="32" fill="hold" grpId="0" nodeType="afterEffect">
                                  <p:stCondLst>
                                    <p:cond delay="0"/>
                                  </p:stCondLst>
                                  <p:iterate type="lt">
                                    <p:tmPct val="10000"/>
                                  </p:iterate>
                                  <p:childTnLst>
                                    <p:set>
                                      <p:cBhvr>
                                        <p:cTn id="28" dur="1" fill="hold">
                                          <p:stCondLst>
                                            <p:cond delay="0"/>
                                          </p:stCondLst>
                                        </p:cTn>
                                        <p:tgtEl>
                                          <p:spTgt spid="20"/>
                                        </p:tgtEl>
                                        <p:attrNameLst>
                                          <p:attrName>style.visibility</p:attrName>
                                        </p:attrNameLst>
                                      </p:cBhvr>
                                      <p:to>
                                        <p:strVal val="visible"/>
                                      </p:to>
                                    </p:set>
                                    <p:animEffect transition="in" filter="diamond(out)">
                                      <p:cBhvr>
                                        <p:cTn id="29" dur="1000"/>
                                        <p:tgtEl>
                                          <p:spTgt spid="20"/>
                                        </p:tgtEl>
                                      </p:cBhvr>
                                    </p:animEffect>
                                  </p:childTnLst>
                                </p:cTn>
                              </p:par>
                            </p:childTnLst>
                          </p:cTn>
                        </p:par>
                        <p:par>
                          <p:cTn id="30" fill="hold">
                            <p:stCondLst>
                              <p:cond delay="5099"/>
                            </p:stCondLst>
                            <p:childTnLst>
                              <p:par>
                                <p:cTn id="31" presetID="16" presetClass="entr" presetSubtype="21"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barn(inVertical)">
                                      <p:cBhvr>
                                        <p:cTn id="33" dur="750"/>
                                        <p:tgtEl>
                                          <p:spTgt spid="21"/>
                                        </p:tgtEl>
                                      </p:cBhvr>
                                    </p:animEffect>
                                  </p:childTnLst>
                                </p:cTn>
                              </p:par>
                            </p:childTnLst>
                          </p:cTn>
                        </p:par>
                        <p:par>
                          <p:cTn id="34" fill="hold">
                            <p:stCondLst>
                              <p:cond delay="6099"/>
                            </p:stCondLst>
                            <p:childTnLst>
                              <p:par>
                                <p:cTn id="35" presetID="50" presetClass="entr" presetSubtype="0" decel="100000" fill="hold" grpId="0" nodeType="afterEffect">
                                  <p:stCondLst>
                                    <p:cond delay="0"/>
                                  </p:stCondLst>
                                  <p:iterate type="lt">
                                    <p:tmPct val="10000"/>
                                  </p:iterate>
                                  <p:childTnLst>
                                    <p:set>
                                      <p:cBhvr>
                                        <p:cTn id="36" dur="1" fill="hold">
                                          <p:stCondLst>
                                            <p:cond delay="0"/>
                                          </p:stCondLst>
                                        </p:cTn>
                                        <p:tgtEl>
                                          <p:spTgt spid="22"/>
                                        </p:tgtEl>
                                        <p:attrNameLst>
                                          <p:attrName>style.visibility</p:attrName>
                                        </p:attrNameLst>
                                      </p:cBhvr>
                                      <p:to>
                                        <p:strVal val="visible"/>
                                      </p:to>
                                    </p:set>
                                    <p:anim calcmode="lin" valueType="num">
                                      <p:cBhvr>
                                        <p:cTn id="37" dur="1000" fill="hold"/>
                                        <p:tgtEl>
                                          <p:spTgt spid="22"/>
                                        </p:tgtEl>
                                        <p:attrNameLst>
                                          <p:attrName>ppt_w</p:attrName>
                                        </p:attrNameLst>
                                      </p:cBhvr>
                                      <p:tavLst>
                                        <p:tav tm="0">
                                          <p:val>
                                            <p:strVal val="#ppt_w+.3"/>
                                          </p:val>
                                        </p:tav>
                                        <p:tav tm="100000">
                                          <p:val>
                                            <p:strVal val="#ppt_w"/>
                                          </p:val>
                                        </p:tav>
                                      </p:tavLst>
                                    </p:anim>
                                    <p:anim calcmode="lin" valueType="num">
                                      <p:cBhvr>
                                        <p:cTn id="38" dur="1000" fill="hold"/>
                                        <p:tgtEl>
                                          <p:spTgt spid="22"/>
                                        </p:tgtEl>
                                        <p:attrNameLst>
                                          <p:attrName>ppt_h</p:attrName>
                                        </p:attrNameLst>
                                      </p:cBhvr>
                                      <p:tavLst>
                                        <p:tav tm="0">
                                          <p:val>
                                            <p:strVal val="#ppt_h"/>
                                          </p:val>
                                        </p:tav>
                                        <p:tav tm="100000">
                                          <p:val>
                                            <p:strVal val="#ppt_h"/>
                                          </p:val>
                                        </p:tav>
                                      </p:tavLst>
                                    </p:anim>
                                    <p:animEffect transition="in" filter="fade">
                                      <p:cBhvr>
                                        <p:cTn id="39" dur="1000"/>
                                        <p:tgtEl>
                                          <p:spTgt spid="22"/>
                                        </p:tgtEl>
                                      </p:cBhvr>
                                    </p:animEffect>
                                  </p:childTnLst>
                                </p:cTn>
                              </p:par>
                            </p:childTnLst>
                          </p:cTn>
                        </p:par>
                        <p:par>
                          <p:cTn id="40" fill="hold">
                            <p:stCondLst>
                              <p:cond delay="6949"/>
                            </p:stCondLst>
                            <p:childTnLst>
                              <p:par>
                                <p:cTn id="41" presetID="22" presetClass="entr" presetSubtype="8" fill="hold" grpId="0" nodeType="after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wipe(left)">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1" grpId="0" animBg="1"/>
      <p:bldP spid="12" grpId="0" animBg="1"/>
      <p:bldP spid="18" grpId="0"/>
      <p:bldP spid="20" grpId="0"/>
      <p:bldP spid="21" grpId="0" animBg="1"/>
      <p:bldP spid="22"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584894" y="17094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584894" y="26773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584894" y="36452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584894" y="46131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59" name="圆角矩形 58"/>
          <p:cNvSpPr/>
          <p:nvPr/>
        </p:nvSpPr>
        <p:spPr>
          <a:xfrm>
            <a:off x="6689794" y="17094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问题描述</a:t>
            </a:r>
            <a:endParaRPr lang="zh-CN" altLang="en-US" sz="2000" b="1" dirty="0"/>
          </a:p>
        </p:txBody>
      </p:sp>
      <p:sp>
        <p:nvSpPr>
          <p:cNvPr id="60" name="圆角矩形 59"/>
          <p:cNvSpPr/>
          <p:nvPr/>
        </p:nvSpPr>
        <p:spPr>
          <a:xfrm>
            <a:off x="6689794" y="26773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优化目标</a:t>
            </a:r>
            <a:endParaRPr lang="zh-CN" altLang="en-US" sz="2000" b="1" dirty="0"/>
          </a:p>
        </p:txBody>
      </p:sp>
      <p:sp>
        <p:nvSpPr>
          <p:cNvPr id="61" name="圆角矩形 60"/>
          <p:cNvSpPr/>
          <p:nvPr/>
        </p:nvSpPr>
        <p:spPr>
          <a:xfrm>
            <a:off x="6689794" y="36452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深度强化学习模型描述</a:t>
            </a:r>
            <a:endParaRPr lang="zh-CN" altLang="en-US" sz="2000" b="1" dirty="0"/>
          </a:p>
        </p:txBody>
      </p:sp>
      <p:sp>
        <p:nvSpPr>
          <p:cNvPr id="62" name="圆角矩形 61"/>
          <p:cNvSpPr/>
          <p:nvPr/>
        </p:nvSpPr>
        <p:spPr>
          <a:xfrm>
            <a:off x="6689794" y="46131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实验结果</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bldLvl="0" animBg="1"/>
      <p:bldP spid="6" grpId="0" bldLvl="0" animBg="1"/>
      <p:bldP spid="7" grpId="0" bldLvl="0" animBg="1"/>
      <p:bldP spid="8" grpId="0" bldLvl="0" animBg="1"/>
      <p:bldP spid="59" grpId="0" bldLvl="0" animBg="1"/>
      <p:bldP spid="60" grpId="0" bldLvl="0" animBg="1"/>
      <p:bldP spid="61" grpId="0" bldLvl="0" animBg="1"/>
      <p:bldP spid="62" grpId="0" bldLvl="0" animBg="1"/>
      <p:bldP spid="64" grpId="0"/>
      <p:bldP spid="6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问题描述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79714" y="213999"/>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470" y="1727200"/>
            <a:ext cx="10560050" cy="790575"/>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470" y="2593975"/>
            <a:ext cx="3312160" cy="4229735"/>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505" y="2593975"/>
            <a:ext cx="3312160" cy="4229735"/>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540" y="2593975"/>
            <a:ext cx="3650615" cy="4229100"/>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966470" y="2592705"/>
            <a:ext cx="3312160" cy="3554730"/>
          </a:xfrm>
          <a:prstGeom prst="rect">
            <a:avLst/>
          </a:prstGeom>
          <a:noFill/>
          <a:ln>
            <a:noFill/>
          </a:ln>
        </p:spPr>
        <p:txBody>
          <a:bodyPr wrap="square" lIns="0" tIns="0" rIns="0" bIns="0" rtlCol="0">
            <a:spAutoFit/>
          </a:bodyPr>
          <a:lstStyle/>
          <a:p>
            <a:pPr algn="ctr">
              <a:lnSpc>
                <a:spcPct val="150000"/>
              </a:lnSpc>
            </a:pPr>
            <a:r>
              <a:rPr sz="1400">
                <a:solidFill>
                  <a:schemeClr val="tx1">
                    <a:lumMod val="65000"/>
                    <a:lumOff val="35000"/>
                  </a:schemeClr>
                </a:solidFill>
                <a:latin typeface="微软雅黑" panose="020B0503020204020204" pitchFamily="34" charset="-122"/>
                <a:ea typeface="微软雅黑" panose="020B0503020204020204" pitchFamily="34" charset="-122"/>
              </a:rPr>
              <a:t>物联网（IoT）网络已经被大规模地部署在不同的应用中。预计到2020年，将有大约300亿台配备传感器和无线通信能力的物联网设备接入互联网，用于各种用途。在这种大规模的物联网网络中，每个节点都需要连接到服务器。因此，网络的连通性和配置能力对网络的可扩展性有很大的影响。对于物联网网络的动态配置，机器学习是一个合适的范例，但是要收集大量的网络配置数据并将其全部标记出来进行有监督的机器学习是很困难的。</a:t>
            </a:r>
            <a:endParaRPr sz="14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421505" y="2593975"/>
            <a:ext cx="3312160" cy="4524375"/>
          </a:xfrm>
          <a:prstGeom prst="rect">
            <a:avLst/>
          </a:prstGeom>
          <a:noFill/>
          <a:ln>
            <a:noFill/>
          </a:ln>
        </p:spPr>
        <p:txBody>
          <a:bodyPr wrap="square" lIns="0" tIns="0" rIns="0" bIns="0" rtlCol="0">
            <a:spAutoFit/>
          </a:bodyPr>
          <a:lstStyle/>
          <a:p>
            <a:pPr algn="ctr">
              <a:lnSpc>
                <a:spcPct val="150000"/>
              </a:lnSpc>
            </a:pPr>
            <a:r>
              <a:rPr sz="1400" dirty="0">
                <a:solidFill>
                  <a:schemeClr val="tx1">
                    <a:lumMod val="65000"/>
                    <a:lumOff val="35000"/>
                  </a:schemeClr>
                </a:solidFill>
                <a:latin typeface="微软雅黑" panose="020B0503020204020204" pitchFamily="34" charset="-122"/>
                <a:ea typeface="微软雅黑" panose="020B0503020204020204" pitchFamily="34" charset="-122"/>
              </a:rPr>
              <a:t>到目前为止，已经有许多解决物联网数据聚合和并行计算负载平衡的解决方案。然而，这两个领域中几乎所有的技术都是完全独立的，针对这两个方面的性能优化的研究受到两个主要挑战的限制。</a:t>
            </a:r>
            <a:endParaRPr sz="1400"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endParaRPr sz="1400"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400" dirty="0">
                <a:solidFill>
                  <a:schemeClr val="tx1">
                    <a:lumMod val="65000"/>
                    <a:lumOff val="35000"/>
                  </a:schemeClr>
                </a:solidFill>
                <a:latin typeface="微软雅黑" panose="020B0503020204020204" pitchFamily="34" charset="-122"/>
                <a:ea typeface="微软雅黑" panose="020B0503020204020204" pitchFamily="34" charset="-122"/>
              </a:rPr>
              <a:t>深度强化学习（DRL）可以从长期的网络回报中学习一种策略，从而开发出一种配置策略。因为它可以从环境中获得奖励，减少了标注的工作量，实现了自动化，DRL的优势满足了大型动态物联网网络配置的需求。</a:t>
            </a:r>
            <a:endParaRPr sz="1400"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endParaRPr sz="1400"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endParaRPr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7876540" y="2593975"/>
            <a:ext cx="3651250" cy="4201160"/>
          </a:xfrm>
          <a:prstGeom prst="rect">
            <a:avLst/>
          </a:prstGeom>
          <a:noFill/>
          <a:ln>
            <a:noFill/>
          </a:ln>
        </p:spPr>
        <p:txBody>
          <a:bodyPr wrap="square" lIns="0" tIns="0" rIns="0" bIns="0" rtlCol="0">
            <a:spAutoFit/>
          </a:bodyPr>
          <a:lstStyle/>
          <a:p>
            <a:pPr algn="ctr">
              <a:lnSpc>
                <a:spcPct val="150000"/>
              </a:lnSpc>
            </a:pPr>
            <a:r>
              <a:rPr sz="1400" dirty="0">
                <a:solidFill>
                  <a:schemeClr val="tx1">
                    <a:lumMod val="65000"/>
                    <a:lumOff val="35000"/>
                  </a:schemeClr>
                </a:solidFill>
                <a:latin typeface="微软雅黑" panose="020B0503020204020204" pitchFamily="34" charset="-122"/>
                <a:ea typeface="微软雅黑" panose="020B0503020204020204" pitchFamily="34" charset="-122"/>
                <a:sym typeface="+mn-ea"/>
              </a:rPr>
              <a:t>•需求不同：物联网和并行计算的要求不同。物联网数据聚合的解决方案主要集中在提高通信性能上，如数据聚合速度。大多数并行和分布式计算的解决方案都集中在平衡服务器中聚合的数据大小，以提高服务器的负载平衡。</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ctr">
              <a:lnSpc>
                <a:spcPct val="150000"/>
              </a:lnSpc>
            </a:pP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ctr">
              <a:lnSpc>
                <a:spcPct val="150000"/>
              </a:lnSpc>
            </a:pPr>
            <a:r>
              <a:rPr sz="1400" dirty="0">
                <a:solidFill>
                  <a:schemeClr val="tx1">
                    <a:lumMod val="65000"/>
                    <a:lumOff val="35000"/>
                  </a:schemeClr>
                </a:solidFill>
                <a:latin typeface="微软雅黑" panose="020B0503020204020204" pitchFamily="34" charset="-122"/>
                <a:ea typeface="微软雅黑" panose="020B0503020204020204" pitchFamily="34" charset="-122"/>
                <a:sym typeface="+mn-ea"/>
              </a:rPr>
              <a:t>•动态网络：数据聚合解决方案不仅要考虑网络的拓扑结构，还要考虑网络中的动态对象。当一个动态物体在物联网设备的探测范围内移动时，例如近距离感应，物联网设备会产生由物体触发的数据。在这种情况下，数据聚合调度必须适应动态网络。然而，大多数现有的解决方案只关注静态数据流模式。</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TextBox 9"/>
          <p:cNvSpPr txBox="1"/>
          <p:nvPr/>
        </p:nvSpPr>
        <p:spPr>
          <a:xfrm>
            <a:off x="6778549" y="111128"/>
            <a:ext cx="1344000" cy="58737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par>
                          <p:cTn id="46" fill="hold">
                            <p:stCondLst>
                              <p:cond delay="4000"/>
                            </p:stCondLst>
                            <p:childTnLst>
                              <p:par>
                                <p:cTn id="47" presetID="53" presetClass="entr" presetSubtype="16" fill="hold" grpId="0" nodeType="after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p:cTn id="49" dur="500" fill="hold"/>
                                        <p:tgtEl>
                                          <p:spTgt spid="2"/>
                                        </p:tgtEl>
                                        <p:attrNameLst>
                                          <p:attrName>ppt_w</p:attrName>
                                        </p:attrNameLst>
                                      </p:cBhvr>
                                      <p:tavLst>
                                        <p:tav tm="0">
                                          <p:val>
                                            <p:fltVal val="0"/>
                                          </p:val>
                                        </p:tav>
                                        <p:tav tm="100000">
                                          <p:val>
                                            <p:strVal val="#ppt_w"/>
                                          </p:val>
                                        </p:tav>
                                      </p:tavLst>
                                    </p:anim>
                                    <p:anim calcmode="lin" valueType="num">
                                      <p:cBhvr>
                                        <p:cTn id="50" dur="500" fill="hold"/>
                                        <p:tgtEl>
                                          <p:spTgt spid="2"/>
                                        </p:tgtEl>
                                        <p:attrNameLst>
                                          <p:attrName>ppt_h</p:attrName>
                                        </p:attrNameLst>
                                      </p:cBhvr>
                                      <p:tavLst>
                                        <p:tav tm="0">
                                          <p:val>
                                            <p:fltVal val="0"/>
                                          </p:val>
                                        </p:tav>
                                        <p:tav tm="100000">
                                          <p:val>
                                            <p:strVal val="#ppt_h"/>
                                          </p:val>
                                        </p:tav>
                                      </p:tavLst>
                                    </p:anim>
                                    <p:animEffect transition="in" filter="fade">
                                      <p:cBhvr>
                                        <p:cTn id="5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2270"/>
          </a:xfrm>
          <a:prstGeom prst="rect">
            <a:avLst/>
          </a:prstGeom>
          <a:noFill/>
        </p:spPr>
        <p:txBody>
          <a:bodyPr wrap="square" lIns="0" tIns="48000" rIns="0" bIns="48000" rtlCol="0">
            <a:spAutoFit/>
          </a:bodyPr>
          <a:lstStyle/>
          <a:p>
            <a:pPr algn="ctr"/>
            <a:r>
              <a:rPr lang="en-US" sz="1865" b="1" dirty="0">
                <a:solidFill>
                  <a:schemeClr val="tx1">
                    <a:lumMod val="65000"/>
                    <a:lumOff val="35000"/>
                  </a:schemeClr>
                </a:solidFill>
                <a:latin typeface="微软雅黑" panose="020B0503020204020204" pitchFamily="34" charset="-122"/>
                <a:ea typeface="微软雅黑" panose="020B0503020204020204" pitchFamily="34" charset="-122"/>
              </a:rPr>
              <a:t>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优化目标</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287126" y="2689751"/>
            <a:ext cx="824856" cy="285205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b="1" dirty="0">
                <a:sym typeface="+mn-ea"/>
              </a:rPr>
              <a:t>优化目标</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393315" y="1967230"/>
            <a:ext cx="309880" cy="4109720"/>
          </a:xfrm>
          <a:prstGeom prst="leftBrace">
            <a:avLst>
              <a:gd name="adj1" fmla="val 0"/>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3231941" y="1967207"/>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zh-CN" sz="2000" spc="300" dirty="0">
                <a:solidFill>
                  <a:schemeClr val="bg1"/>
                </a:solidFill>
                <a:latin typeface="微软雅黑" panose="020B0503020204020204" pitchFamily="34" charset="-122"/>
                <a:ea typeface="微软雅黑" panose="020B0503020204020204" pitchFamily="34" charset="-122"/>
                <a:sym typeface="+mn-ea"/>
              </a:rPr>
              <a:t>边缘计算</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3231941" y="3789045"/>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sym typeface="+mn-ea"/>
              </a:rPr>
              <a:t>集群</a:t>
            </a:r>
            <a:endParaRPr lang="zh-CN" altLang="zh-CN" sz="2000" spc="3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2767965" y="5767070"/>
            <a:ext cx="2944495" cy="50419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DRL物联网配置方案</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5951220" y="3487420"/>
            <a:ext cx="212725" cy="2053590"/>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左大括号 44"/>
          <p:cNvSpPr/>
          <p:nvPr/>
        </p:nvSpPr>
        <p:spPr>
          <a:xfrm>
            <a:off x="5951220" y="1152525"/>
            <a:ext cx="179705" cy="2132965"/>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6164580" y="871220"/>
            <a:ext cx="6027420" cy="2582545"/>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数十亿终端设备和云端之间的远程交互通信很可能导致两个主要问题：延迟和容量。一方面，云解决方案具有端到端延迟数百毫秒，有些应用程序需要的延迟比这个要小得多。另一方面，在当今的网络基础设施下，大数据流可能无法承受。在例如</a:t>
            </a: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mesh网络中，许多代理和服务器可能在地理上分布在网络中，并且如果在某些区域中发生某些事件，则路由过程和该区域的接入点都很可能拥塞。这将导致物联网网络拥塞和接入点过载。</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一个有效的解决方案是使用新兴的边缘计算架构将后端计算任务从云端转移到边缘服务器。由于与终端设备的距离较短，使用边缘服务器不仅可以减少主干网的流量，而且可以提供比传统云模式更低的延迟和更好的弹性的服务。</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6164624" y="5920427"/>
            <a:ext cx="5796576" cy="35052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将使用DRL来解决动态聚类问题，实现数据平衡。</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6164580" y="3444240"/>
            <a:ext cx="6027420" cy="232283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数据聚合：将数据从终端节点收集到IoT网络中的边缘服务器，尤其是网状网络。平衡每个集群中的通信负载是很重要的。一是均衡的通信负载可以使功耗更多地分配到每个终端节点；另一个原因是不同集群中相似的通信负载可以使整个网络整体工作效率更高，降低物联网数据传输拥塞的几率。</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负载平衡：在动态网络中，每个服务器都必须动态处理更改聚集在不同集群中的数据负载量，这使得集群服务器上的负载不平衡。这将导致使用较少的服务器的计算能力浪费，甚至在使用频繁的服务器上出现拥塞，从而增加系统的延迟。</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48"/>
          <p:cNvSpPr/>
          <p:nvPr/>
        </p:nvSpPr>
        <p:spPr>
          <a:xfrm>
            <a:off x="2703195" y="4293235"/>
            <a:ext cx="3302635" cy="1129665"/>
          </a:xfrm>
          <a:prstGeom prst="rect">
            <a:avLst/>
          </a:prstGeom>
        </p:spPr>
        <p:txBody>
          <a:bodyPr wrap="square">
            <a:spAutoFit/>
          </a:bodyPr>
          <a:p>
            <a:pPr indent="0">
              <a:lnSpc>
                <a:spcPct val="130000"/>
              </a:lnSpc>
              <a:spcBef>
                <a:spcPts val="600"/>
              </a:spcBef>
              <a:spcAft>
                <a:spcPts val="600"/>
              </a:spcAft>
              <a:buFont typeface="+mj-lt"/>
              <a:buNone/>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边缘计算主要解决主干网过载的问题，当一个物联网有多个边缘服务器时，对于一个多个子网的大数据物联网，这种解决方案还存在两个主要问题，我们称之为集群</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5"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优化目标</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6" name="TextBox 6"/>
          <p:cNvSpPr txBox="1"/>
          <p:nvPr/>
        </p:nvSpPr>
        <p:spPr>
          <a:xfrm>
            <a:off x="33749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 name="TextBox 9"/>
          <p:cNvSpPr txBox="1"/>
          <p:nvPr/>
        </p:nvSpPr>
        <p:spPr>
          <a:xfrm>
            <a:off x="6778549" y="111128"/>
            <a:ext cx="1344000" cy="58737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Horizontal)">
                                      <p:cBhvr>
                                        <p:cTn id="14" dur="500"/>
                                        <p:tgtEl>
                                          <p:spTgt spid="39"/>
                                        </p:tgtEl>
                                      </p:cBhvr>
                                    </p:animEffect>
                                  </p:childTnLst>
                                </p:cTn>
                              </p:par>
                            </p:childTnLst>
                          </p:cTn>
                        </p:par>
                        <p:par>
                          <p:cTn id="15" fill="hold">
                            <p:stCondLst>
                              <p:cond delay="1000"/>
                            </p:stCondLst>
                            <p:childTnLst>
                              <p:par>
                                <p:cTn id="16" presetID="16" presetClass="entr" presetSubtype="42"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barn(outHorizontal)">
                                      <p:cBhvr>
                                        <p:cTn id="18" dur="500"/>
                                        <p:tgtEl>
                                          <p:spTgt spid="40"/>
                                        </p:tgtEl>
                                      </p:cBhvr>
                                    </p:animEffect>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1+#ppt_w/2"/>
                                          </p:val>
                                        </p:tav>
                                        <p:tav tm="100000">
                                          <p:val>
                                            <p:strVal val="#ppt_x"/>
                                          </p:val>
                                        </p:tav>
                                      </p:tavLst>
                                    </p:anim>
                                    <p:anim calcmode="lin" valueType="num">
                                      <p:cBhvr additive="base">
                                        <p:cTn id="23" dur="500" fill="hold"/>
                                        <p:tgtEl>
                                          <p:spTgt spid="4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1+#ppt_w/2"/>
                                          </p:val>
                                        </p:tav>
                                        <p:tav tm="100000">
                                          <p:val>
                                            <p:strVal val="#ppt_x"/>
                                          </p:val>
                                        </p:tav>
                                      </p:tavLst>
                                    </p:anim>
                                    <p:anim calcmode="lin" valueType="num">
                                      <p:cBhvr additive="base">
                                        <p:cTn id="28" dur="500" fill="hold"/>
                                        <p:tgtEl>
                                          <p:spTgt spid="4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1+#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16" presetClass="entr" presetSubtype="42" fill="hold" grpId="0"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barn(outHorizontal)">
                                      <p:cBhvr>
                                        <p:cTn id="37" dur="500"/>
                                        <p:tgtEl>
                                          <p:spTgt spid="45"/>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500"/>
                                        <p:tgtEl>
                                          <p:spTgt spid="47"/>
                                        </p:tgtEl>
                                      </p:cBhvr>
                                    </p:animEffect>
                                  </p:childTnLst>
                                </p:cTn>
                              </p:par>
                            </p:childTnLst>
                          </p:cTn>
                        </p:par>
                        <p:par>
                          <p:cTn id="42" fill="hold">
                            <p:stCondLst>
                              <p:cond delay="4000"/>
                            </p:stCondLst>
                            <p:childTnLst>
                              <p:par>
                                <p:cTn id="43" presetID="16" presetClass="entr" presetSubtype="42"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barn(outHorizontal)">
                                      <p:cBhvr>
                                        <p:cTn id="45" dur="500"/>
                                        <p:tgtEl>
                                          <p:spTgt spid="44"/>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left)">
                                      <p:cBhvr>
                                        <p:cTn id="49" dur="500"/>
                                        <p:tgtEl>
                                          <p:spTgt spid="48"/>
                                        </p:tgtEl>
                                      </p:cBhvr>
                                    </p:animEffect>
                                  </p:childTnLst>
                                </p:cTn>
                              </p:par>
                            </p:childTnLst>
                          </p:cTn>
                        </p:par>
                        <p:par>
                          <p:cTn id="50" fill="hold">
                            <p:stCondLst>
                              <p:cond delay="5000"/>
                            </p:stCondLst>
                            <p:childTnLst>
                              <p:par>
                                <p:cTn id="51" presetID="22" presetClass="entr" presetSubtype="8" fill="hold" grpId="0" nodeType="afterEffect">
                                  <p:stCondLst>
                                    <p:cond delay="0"/>
                                  </p:stCondLst>
                                  <p:childTnLst>
                                    <p:set>
                                      <p:cBhvr>
                                        <p:cTn id="52" dur="1" fill="hold">
                                          <p:stCondLst>
                                            <p:cond delay="0"/>
                                          </p:stCondLst>
                                        </p:cTn>
                                        <p:tgtEl>
                                          <p:spTgt spid="49"/>
                                        </p:tgtEl>
                                        <p:attrNameLst>
                                          <p:attrName>style.visibility</p:attrName>
                                        </p:attrNameLst>
                                      </p:cBhvr>
                                      <p:to>
                                        <p:strVal val="visible"/>
                                      </p:to>
                                    </p:set>
                                    <p:animEffect transition="in" filter="wipe(left)">
                                      <p:cBhvr>
                                        <p:cTn id="53" dur="500"/>
                                        <p:tgtEl>
                                          <p:spTgt spid="49"/>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wipe(left)">
                                      <p:cBhvr>
                                        <p:cTn id="57" dur="500"/>
                                        <p:tgtEl>
                                          <p:spTgt spid="2"/>
                                        </p:tgtEl>
                                      </p:cBhvr>
                                    </p:animEffect>
                                  </p:childTnLst>
                                </p:cTn>
                              </p:par>
                            </p:childTnLst>
                          </p:cTn>
                        </p:par>
                        <p:par>
                          <p:cTn id="58" fill="hold">
                            <p:stCondLst>
                              <p:cond delay="6000"/>
                            </p:stCondLst>
                            <p:childTnLst>
                              <p:par>
                                <p:cTn id="59" presetID="53" presetClass="entr" presetSubtype="16" fill="hold" grpId="0" nodeType="afterEffect">
                                  <p:stCondLst>
                                    <p:cond delay="0"/>
                                  </p:stCondLst>
                                  <p:childTnLst>
                                    <p:set>
                                      <p:cBhvr>
                                        <p:cTn id="60" dur="1" fill="hold">
                                          <p:stCondLst>
                                            <p:cond delay="0"/>
                                          </p:stCondLst>
                                        </p:cTn>
                                        <p:tgtEl>
                                          <p:spTgt spid="5"/>
                                        </p:tgtEl>
                                        <p:attrNameLst>
                                          <p:attrName>style.visibility</p:attrName>
                                        </p:attrNameLst>
                                      </p:cBhvr>
                                      <p:to>
                                        <p:strVal val="visible"/>
                                      </p:to>
                                    </p:set>
                                    <p:anim calcmode="lin" valueType="num">
                                      <p:cBhvr>
                                        <p:cTn id="61" dur="500" fill="hold"/>
                                        <p:tgtEl>
                                          <p:spTgt spid="5"/>
                                        </p:tgtEl>
                                        <p:attrNameLst>
                                          <p:attrName>ppt_w</p:attrName>
                                        </p:attrNameLst>
                                      </p:cBhvr>
                                      <p:tavLst>
                                        <p:tav tm="0">
                                          <p:val>
                                            <p:fltVal val="0"/>
                                          </p:val>
                                        </p:tav>
                                        <p:tav tm="100000">
                                          <p:val>
                                            <p:strVal val="#ppt_w"/>
                                          </p:val>
                                        </p:tav>
                                      </p:tavLst>
                                    </p:anim>
                                    <p:anim calcmode="lin" valueType="num">
                                      <p:cBhvr>
                                        <p:cTn id="62" dur="500" fill="hold"/>
                                        <p:tgtEl>
                                          <p:spTgt spid="5"/>
                                        </p:tgtEl>
                                        <p:attrNameLst>
                                          <p:attrName>ppt_h</p:attrName>
                                        </p:attrNameLst>
                                      </p:cBhvr>
                                      <p:tavLst>
                                        <p:tav tm="0">
                                          <p:val>
                                            <p:fltVal val="0"/>
                                          </p:val>
                                        </p:tav>
                                        <p:tav tm="100000">
                                          <p:val>
                                            <p:strVal val="#ppt_h"/>
                                          </p:val>
                                        </p:tav>
                                      </p:tavLst>
                                    </p:anim>
                                    <p:animEffect transition="in" filter="fade">
                                      <p:cBhvr>
                                        <p:cTn id="63" dur="500"/>
                                        <p:tgtEl>
                                          <p:spTgt spid="5"/>
                                        </p:tgtEl>
                                      </p:cBhvr>
                                    </p:animEffect>
                                  </p:childTnLst>
                                </p:cTn>
                              </p:par>
                            </p:childTnLst>
                          </p:cTn>
                        </p:par>
                        <p:par>
                          <p:cTn id="64" fill="hold">
                            <p:stCondLst>
                              <p:cond delay="6500"/>
                            </p:stCondLst>
                            <p:childTnLst>
                              <p:par>
                                <p:cTn id="65" presetID="53" presetClass="entr" presetSubtype="16" fill="hold" grpId="0" nodeType="afterEffect">
                                  <p:stCondLst>
                                    <p:cond delay="0"/>
                                  </p:stCondLst>
                                  <p:childTnLst>
                                    <p:set>
                                      <p:cBhvr>
                                        <p:cTn id="66" dur="1" fill="hold">
                                          <p:stCondLst>
                                            <p:cond delay="0"/>
                                          </p:stCondLst>
                                        </p:cTn>
                                        <p:tgtEl>
                                          <p:spTgt spid="3"/>
                                        </p:tgtEl>
                                        <p:attrNameLst>
                                          <p:attrName>style.visibility</p:attrName>
                                        </p:attrNameLst>
                                      </p:cBhvr>
                                      <p:to>
                                        <p:strVal val="visible"/>
                                      </p:to>
                                    </p:set>
                                    <p:anim calcmode="lin" valueType="num">
                                      <p:cBhvr>
                                        <p:cTn id="67" dur="500" fill="hold"/>
                                        <p:tgtEl>
                                          <p:spTgt spid="3"/>
                                        </p:tgtEl>
                                        <p:attrNameLst>
                                          <p:attrName>ppt_w</p:attrName>
                                        </p:attrNameLst>
                                      </p:cBhvr>
                                      <p:tavLst>
                                        <p:tav tm="0">
                                          <p:val>
                                            <p:fltVal val="0"/>
                                          </p:val>
                                        </p:tav>
                                        <p:tav tm="100000">
                                          <p:val>
                                            <p:strVal val="#ppt_w"/>
                                          </p:val>
                                        </p:tav>
                                      </p:tavLst>
                                    </p:anim>
                                    <p:anim calcmode="lin" valueType="num">
                                      <p:cBhvr>
                                        <p:cTn id="68" dur="500" fill="hold"/>
                                        <p:tgtEl>
                                          <p:spTgt spid="3"/>
                                        </p:tgtEl>
                                        <p:attrNameLst>
                                          <p:attrName>ppt_h</p:attrName>
                                        </p:attrNameLst>
                                      </p:cBhvr>
                                      <p:tavLst>
                                        <p:tav tm="0">
                                          <p:val>
                                            <p:fltVal val="0"/>
                                          </p:val>
                                        </p:tav>
                                        <p:tav tm="100000">
                                          <p:val>
                                            <p:strVal val="#ppt_h"/>
                                          </p:val>
                                        </p:tav>
                                      </p:tavLst>
                                    </p:anim>
                                    <p:animEffect transition="in" filter="fade">
                                      <p:cBhvr>
                                        <p:cTn id="6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9" grpId="0" animBg="1"/>
      <p:bldP spid="40" grpId="0" bldLvl="0" animBg="1"/>
      <p:bldP spid="41" grpId="0" bldLvl="0" animBg="1"/>
      <p:bldP spid="42" grpId="0" bldLvl="0" animBg="1"/>
      <p:bldP spid="43" grpId="0" bldLvl="0" animBg="1"/>
      <p:bldP spid="44" grpId="0" bldLvl="0" animBg="1"/>
      <p:bldP spid="45" grpId="0" bldLvl="0" animBg="1"/>
      <p:bldP spid="47" grpId="0"/>
      <p:bldP spid="48" grpId="0"/>
      <p:bldP spid="49" grpId="0"/>
      <p:bldP spid="2" grpId="0"/>
      <p:bldP spid="5"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6" name="TextBox 6"/>
          <p:cNvSpPr txBox="1"/>
          <p:nvPr/>
        </p:nvSpPr>
        <p:spPr>
          <a:xfrm>
            <a:off x="3374949"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54277" y="136691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310084" y="947043"/>
            <a:ext cx="1888386" cy="382270"/>
          </a:xfrm>
          <a:prstGeom prst="rect">
            <a:avLst/>
          </a:prstGeom>
          <a:noFill/>
        </p:spPr>
        <p:txBody>
          <a:bodyPr wrap="square" lIns="0" tIns="48000" rIns="0" bIns="48000" rtlCol="0">
            <a:spAutoFit/>
          </a:bodyPr>
          <a:lstStyle/>
          <a:p>
            <a:pPr algn="ctr"/>
            <a:r>
              <a:rPr lang="en-US"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sz="1865" b="1" dirty="0">
                <a:solidFill>
                  <a:schemeClr val="tx1">
                    <a:lumMod val="65000"/>
                    <a:lumOff val="35000"/>
                  </a:schemeClr>
                </a:solidFill>
                <a:latin typeface="微软雅黑" panose="020B0503020204020204" pitchFamily="34" charset="-122"/>
                <a:ea typeface="微软雅黑" panose="020B0503020204020204" pitchFamily="34" charset="-122"/>
              </a:rPr>
              <a:t>模型假设</a:t>
            </a:r>
            <a:endParaRPr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任意多边形 17"/>
          <p:cNvSpPr/>
          <p:nvPr/>
        </p:nvSpPr>
        <p:spPr>
          <a:xfrm>
            <a:off x="5414645" y="1428115"/>
            <a:ext cx="2922270" cy="140906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0" name="任意多边形 19"/>
          <p:cNvSpPr/>
          <p:nvPr/>
        </p:nvSpPr>
        <p:spPr>
          <a:xfrm flipH="1">
            <a:off x="2900379" y="142838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1" name="空心弧 40"/>
          <p:cNvSpPr/>
          <p:nvPr/>
        </p:nvSpPr>
        <p:spPr>
          <a:xfrm flipH="1" flipV="1">
            <a:off x="5232313" y="281898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3" name="空心弧 40"/>
          <p:cNvSpPr/>
          <p:nvPr/>
        </p:nvSpPr>
        <p:spPr>
          <a:xfrm flipV="1">
            <a:off x="5414645" y="2818765"/>
            <a:ext cx="1020445" cy="1193165"/>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5" name="文本框 13"/>
          <p:cNvSpPr txBox="1"/>
          <p:nvPr/>
        </p:nvSpPr>
        <p:spPr>
          <a:xfrm>
            <a:off x="6635750" y="4011930"/>
            <a:ext cx="5349240" cy="1221740"/>
          </a:xfrm>
          <a:prstGeom prst="rect">
            <a:avLst/>
          </a:prstGeom>
          <a:noFill/>
        </p:spPr>
        <p:txBody>
          <a:bodyPr wrap="square" lIns="115205" tIns="57603" rIns="115205" bIns="57603" rtlCol="0">
            <a:spAutoFit/>
          </a:bodyPr>
          <a:lstStyle/>
          <a:p>
            <a:pPr algn="l">
              <a:lnSpc>
                <a:spcPct val="150000"/>
              </a:lnSpc>
              <a:spcBef>
                <a:spcPct val="0"/>
              </a:spcBef>
            </a:pPr>
            <a:r>
              <a:rPr sz="1200" dirty="0">
                <a:solidFill>
                  <a:schemeClr val="tx1">
                    <a:lumMod val="65000"/>
                    <a:lumOff val="35000"/>
                  </a:schemeClr>
                </a:solidFill>
                <a:latin typeface="微软雅黑" panose="020B0503020204020204" pitchFamily="34" charset="-122"/>
                <a:ea typeface="微软雅黑" panose="020B0503020204020204" pitchFamily="34" charset="-122"/>
              </a:rPr>
              <a:t>网络聚类依赖于移动对象在物联网中的位置和数据聚合的要求。</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如</a:t>
            </a:r>
            <a:r>
              <a:rPr sz="1200" dirty="0">
                <a:solidFill>
                  <a:schemeClr val="tx1">
                    <a:lumMod val="65000"/>
                    <a:lumOff val="35000"/>
                  </a:schemeClr>
                </a:solidFill>
                <a:latin typeface="微软雅黑" panose="020B0503020204020204" pitchFamily="34" charset="-122"/>
                <a:ea typeface="微软雅黑" panose="020B0503020204020204" pitchFamily="34" charset="-122"/>
              </a:rPr>
              <a:t>图给出了一个示例。集群分区会发生变化，为了保证</a:t>
            </a:r>
            <a:r>
              <a:rPr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边缘服务器中收集的数据的平衡</a:t>
            </a:r>
            <a:r>
              <a:rPr sz="1200" dirty="0">
                <a:solidFill>
                  <a:schemeClr val="tx1">
                    <a:lumMod val="65000"/>
                    <a:lumOff val="35000"/>
                  </a:schemeClr>
                </a:solidFill>
                <a:latin typeface="微软雅黑" panose="020B0503020204020204" pitchFamily="34" charset="-122"/>
                <a:ea typeface="微软雅黑" panose="020B0503020204020204" pitchFamily="34" charset="-122"/>
              </a:rPr>
              <a:t>，必须改变网络聚类模式以适应区域内对象的移动。利用DRL方法，在具有动态对象的物联网网络中寻找优化的网络聚类。</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文本框 14"/>
          <p:cNvSpPr txBox="1"/>
          <p:nvPr/>
        </p:nvSpPr>
        <p:spPr>
          <a:xfrm>
            <a:off x="53975" y="1523365"/>
            <a:ext cx="2851785" cy="3715385"/>
          </a:xfrm>
          <a:prstGeom prst="rect">
            <a:avLst/>
          </a:prstGeom>
          <a:noFill/>
        </p:spPr>
        <p:txBody>
          <a:bodyPr wrap="square" lIns="115205" tIns="57603" rIns="115205" bIns="57603" rtlCol="0">
            <a:spAutoFit/>
          </a:bodyPr>
          <a:lstStyle/>
          <a:p>
            <a:pPr>
              <a:lnSpc>
                <a:spcPct val="150000"/>
              </a:lnSpc>
              <a:spcBef>
                <a:spcPct val="0"/>
              </a:spcBef>
            </a:pPr>
            <a:r>
              <a:rPr sz="1200" dirty="0">
                <a:solidFill>
                  <a:schemeClr val="tx1">
                    <a:lumMod val="65000"/>
                    <a:lumOff val="35000"/>
                  </a:schemeClr>
                </a:solidFill>
                <a:latin typeface="微软雅黑" panose="020B0503020204020204" pitchFamily="34" charset="-122"/>
                <a:ea typeface="微软雅黑" panose="020B0503020204020204" pitchFamily="34" charset="-122"/>
              </a:rPr>
              <a:t>最先进的系统模型由物联网网络和边缘服务器组成，如图所示。物联网网络由同质的终端节点组成，这些节点随机部署在区域内。这些端节点组成多个网状子网，每个端节点只属于一个子网。通过这种方式，网络被划分为集群，集群用于从物联网设备收集数据到多个边缘服务器。每个mesh网络都有一个边缘服务器，用于对从物联网网络收集的数据进行并行计算。子网中的每个终端节点都有到边缘服务器的多跳通信路由。每个边缘服务器负责从其集群的物联网设备收集数据。</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3271845" y="4936786"/>
            <a:ext cx="1198880" cy="398780"/>
          </a:xfrm>
          <a:prstGeom prst="rect">
            <a:avLst/>
          </a:prstGeom>
        </p:spPr>
        <p:txBody>
          <a:bodyPr wrap="none">
            <a:spAutoFit/>
          </a:bodyPr>
          <a:lstStyle/>
          <a:p>
            <a:pPr algn="l"/>
            <a:r>
              <a:rPr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系统模型</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36" name="矩形 35"/>
          <p:cNvSpPr/>
          <p:nvPr/>
        </p:nvSpPr>
        <p:spPr>
          <a:xfrm>
            <a:off x="9657701" y="3394967"/>
            <a:ext cx="1198880" cy="398780"/>
          </a:xfrm>
          <a:prstGeom prst="rect">
            <a:avLst/>
          </a:prstGeom>
        </p:spPr>
        <p:txBody>
          <a:bodyPr wrap="none">
            <a:spAutoFit/>
          </a:bodyPr>
          <a:lstStyle/>
          <a:p>
            <a:pPr algn="l"/>
            <a:r>
              <a:rPr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聚类</a:t>
            </a:r>
            <a:r>
              <a:rPr lang="zh-CN"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过程</a:t>
            </a:r>
            <a:endParaRPr lang="zh-CN" sz="20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Picture 1" descr="TIM截图20200711171254"/>
          <p:cNvPicPr>
            <a:picLocks noChangeAspect="1"/>
          </p:cNvPicPr>
          <p:nvPr/>
        </p:nvPicPr>
        <p:blipFill>
          <a:blip r:embed="rId2"/>
          <a:srcRect l="7755" t="2321" r="8416" b="27215"/>
          <a:stretch>
            <a:fillRect/>
          </a:stretch>
        </p:blipFill>
        <p:spPr>
          <a:xfrm>
            <a:off x="8337550" y="869950"/>
            <a:ext cx="3839845" cy="2524760"/>
          </a:xfrm>
          <a:prstGeom prst="rect">
            <a:avLst/>
          </a:prstGeom>
        </p:spPr>
      </p:pic>
      <p:pic>
        <p:nvPicPr>
          <p:cNvPr id="3" name="Picture 2" descr="TIM截图20200711171619"/>
          <p:cNvPicPr>
            <a:picLocks noChangeAspect="1"/>
          </p:cNvPicPr>
          <p:nvPr/>
        </p:nvPicPr>
        <p:blipFill>
          <a:blip r:embed="rId3"/>
          <a:srcRect l="5526" t="4826" r="3158" b="3753"/>
          <a:stretch>
            <a:fillRect/>
          </a:stretch>
        </p:blipFill>
        <p:spPr>
          <a:xfrm>
            <a:off x="2912745" y="2656840"/>
            <a:ext cx="2319655" cy="2279650"/>
          </a:xfrm>
          <a:prstGeom prst="rect">
            <a:avLst/>
          </a:prstGeom>
        </p:spPr>
      </p:pic>
      <p:sp>
        <p:nvSpPr>
          <p:cNvPr id="4" name="文本框 14"/>
          <p:cNvSpPr txBox="1"/>
          <p:nvPr/>
        </p:nvSpPr>
        <p:spPr>
          <a:xfrm>
            <a:off x="60960" y="5311140"/>
            <a:ext cx="5109210" cy="944880"/>
          </a:xfrm>
          <a:prstGeom prst="rect">
            <a:avLst/>
          </a:prstGeom>
          <a:noFill/>
        </p:spPr>
        <p:txBody>
          <a:bodyPr wrap="square" lIns="115205" tIns="57603" rIns="115205" bIns="57603" rtlCol="0">
            <a:spAutoFit/>
          </a:bodyPr>
          <a:p>
            <a:pPr>
              <a:lnSpc>
                <a:spcPct val="150000"/>
              </a:lnSpc>
              <a:spcBef>
                <a:spcPct val="0"/>
              </a:spcBef>
            </a:pPr>
            <a:r>
              <a:rPr sz="1200" dirty="0">
                <a:solidFill>
                  <a:schemeClr val="tx1">
                    <a:lumMod val="65000"/>
                    <a:lumOff val="35000"/>
                  </a:schemeClr>
                </a:solidFill>
                <a:latin typeface="微软雅黑" panose="020B0503020204020204" pitchFamily="34" charset="-122"/>
                <a:ea typeface="微软雅黑" panose="020B0503020204020204" pitchFamily="34" charset="-122"/>
              </a:rPr>
              <a:t>假设每个IoT节点定期向集群边缘服务器发送固定大小的定期报表数据。一个动态对象在物联网区域内移动，并触发附近的物联网节点产生更大尺寸的传感数据。这样，物联网在数据大小和网络密度方面是动态的。</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 name="TextBox 9"/>
          <p:cNvSpPr txBox="1"/>
          <p:nvPr/>
        </p:nvSpPr>
        <p:spPr>
          <a:xfrm>
            <a:off x="6778549" y="111128"/>
            <a:ext cx="1344000" cy="58737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9"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down)">
                                      <p:cBhvr>
                                        <p:cTn id="23" dur="500"/>
                                        <p:tgtEl>
                                          <p:spTgt spid="23"/>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right)">
                                      <p:cBhvr>
                                        <p:cTn id="27" dur="500"/>
                                        <p:tgtEl>
                                          <p:spTgt spid="20"/>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par>
                          <p:cTn id="31" fill="hold">
                            <p:stCondLst>
                              <p:cond delay="2000"/>
                            </p:stCondLst>
                            <p:childTnLst>
                              <p:par>
                                <p:cTn id="32" presetID="12" presetClass="entr" presetSubtype="2"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slide(fromRight)">
                                      <p:cBhvr>
                                        <p:cTn id="34" dur="500"/>
                                        <p:tgtEl>
                                          <p:spTgt spid="32"/>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slide(fromLeft)">
                                      <p:cBhvr>
                                        <p:cTn id="37" dur="500"/>
                                        <p:tgtEl>
                                          <p:spTgt spid="36"/>
                                        </p:tgtEl>
                                      </p:cBhvr>
                                    </p:animEffect>
                                  </p:childTnLst>
                                </p:cTn>
                              </p:par>
                            </p:childTnLst>
                          </p:cTn>
                        </p:par>
                        <p:par>
                          <p:cTn id="38" fill="hold">
                            <p:stCondLst>
                              <p:cond delay="2500"/>
                            </p:stCondLst>
                            <p:childTnLst>
                              <p:par>
                                <p:cTn id="39" presetID="22" presetClass="entr" presetSubtype="1" fill="hold" grpId="0"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wipe(up)">
                                      <p:cBhvr>
                                        <p:cTn id="41" dur="500"/>
                                        <p:tgtEl>
                                          <p:spTgt spid="31"/>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up)">
                                      <p:cBhvr>
                                        <p:cTn id="44" dur="500"/>
                                        <p:tgtEl>
                                          <p:spTgt spid="25"/>
                                        </p:tgtEl>
                                      </p:cBhvr>
                                    </p:animEffect>
                                  </p:childTnLst>
                                </p:cTn>
                              </p:par>
                            </p:childTnLst>
                          </p:cTn>
                        </p:par>
                        <p:par>
                          <p:cTn id="45" fill="hold">
                            <p:stCondLst>
                              <p:cond delay="3000"/>
                            </p:stCondLst>
                            <p:childTnLst>
                              <p:par>
                                <p:cTn id="46" presetID="22" presetClass="entr" presetSubtype="1" fill="hold" grpId="0" nodeType="after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wipe(up)">
                                      <p:cBhvr>
                                        <p:cTn id="48" dur="500"/>
                                        <p:tgtEl>
                                          <p:spTgt spid="4"/>
                                        </p:tgtEl>
                                      </p:cBhvr>
                                    </p:animEffect>
                                  </p:childTnLst>
                                </p:cTn>
                              </p:par>
                            </p:childTnLst>
                          </p:cTn>
                        </p:par>
                        <p:par>
                          <p:cTn id="49" fill="hold">
                            <p:stCondLst>
                              <p:cond delay="3500"/>
                            </p:stCondLst>
                            <p:childTnLst>
                              <p:par>
                                <p:cTn id="50" presetID="53" presetClass="entr" presetSubtype="16"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500" fill="hold"/>
                                        <p:tgtEl>
                                          <p:spTgt spid="8"/>
                                        </p:tgtEl>
                                        <p:attrNameLst>
                                          <p:attrName>ppt_w</p:attrName>
                                        </p:attrNameLst>
                                      </p:cBhvr>
                                      <p:tavLst>
                                        <p:tav tm="0">
                                          <p:val>
                                            <p:fltVal val="0"/>
                                          </p:val>
                                        </p:tav>
                                        <p:tav tm="100000">
                                          <p:val>
                                            <p:strVal val="#ppt_w"/>
                                          </p:val>
                                        </p:tav>
                                      </p:tavLst>
                                    </p:anim>
                                    <p:anim calcmode="lin" valueType="num">
                                      <p:cBhvr>
                                        <p:cTn id="53" dur="500" fill="hold"/>
                                        <p:tgtEl>
                                          <p:spTgt spid="8"/>
                                        </p:tgtEl>
                                        <p:attrNameLst>
                                          <p:attrName>ppt_h</p:attrName>
                                        </p:attrNameLst>
                                      </p:cBhvr>
                                      <p:tavLst>
                                        <p:tav tm="0">
                                          <p:val>
                                            <p:fltVal val="0"/>
                                          </p:val>
                                        </p:tav>
                                        <p:tav tm="100000">
                                          <p:val>
                                            <p:strVal val="#ppt_h"/>
                                          </p:val>
                                        </p:tav>
                                      </p:tavLst>
                                    </p:anim>
                                    <p:animEffect transition="in" filter="fade">
                                      <p:cBhvr>
                                        <p:cTn id="5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bldLvl="0" animBg="1"/>
      <p:bldP spid="20" grpId="0" bldLvl="0" animBg="1"/>
      <p:bldP spid="21" grpId="0" bldLvl="0" animBg="1"/>
      <p:bldP spid="23" grpId="0" bldLvl="0" animBg="1"/>
      <p:bldP spid="25" grpId="0"/>
      <p:bldP spid="31" grpId="0"/>
      <p:bldP spid="32" grpId="0"/>
      <p:bldP spid="36" grpId="0"/>
      <p:bldP spid="4"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01625" y="1456690"/>
            <a:ext cx="300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33655" y="1009015"/>
            <a:ext cx="374586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基于DQN的动态聚类</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Freeform 25"/>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chemeClr val="accent2">
              <a:lumMod val="40000"/>
              <a:lumOff val="60000"/>
            </a:schemeClr>
          </a:solidFill>
          <a:ln>
            <a:noFill/>
          </a:ln>
        </p:spPr>
        <p:txBody>
          <a:bodyPr/>
          <a:lstStyle/>
          <a:p>
            <a:endParaRPr lang="zh-CN" altLang="en-US" sz="3200"/>
          </a:p>
        </p:txBody>
      </p:sp>
      <p:sp>
        <p:nvSpPr>
          <p:cNvPr id="47" name="Freeform 19"/>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chemeClr val="accent2">
              <a:lumMod val="40000"/>
              <a:lumOff val="60000"/>
            </a:schemeClr>
          </a:solidFill>
          <a:ln>
            <a:noFill/>
          </a:ln>
        </p:spPr>
        <p:txBody>
          <a:bodyPr/>
          <a:lstStyle/>
          <a:p>
            <a:endParaRPr lang="zh-CN" altLang="en-US" sz="3200"/>
          </a:p>
        </p:txBody>
      </p:sp>
      <p:sp>
        <p:nvSpPr>
          <p:cNvPr id="48" name="Freeform 21"/>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chemeClr val="accent2">
              <a:lumMod val="40000"/>
              <a:lumOff val="60000"/>
            </a:schemeClr>
          </a:solidFill>
          <a:ln>
            <a:noFill/>
          </a:ln>
        </p:spPr>
        <p:txBody>
          <a:bodyPr/>
          <a:lstStyle/>
          <a:p>
            <a:endParaRPr lang="zh-CN" altLang="en-US" sz="3200"/>
          </a:p>
        </p:txBody>
      </p:sp>
      <p:sp>
        <p:nvSpPr>
          <p:cNvPr id="49" name="Freeform 23"/>
          <p:cNvSpPr/>
          <p:nvPr/>
        </p:nvSpPr>
        <p:spPr bwMode="auto">
          <a:xfrm>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chemeClr val="accent2">
              <a:lumMod val="40000"/>
              <a:lumOff val="60000"/>
            </a:schemeClr>
          </a:solidFill>
          <a:ln>
            <a:noFill/>
          </a:ln>
        </p:spPr>
        <p:txBody>
          <a:bodyPr/>
          <a:lstStyle/>
          <a:p>
            <a:endParaRPr lang="zh-CN" altLang="en-US" sz="3200"/>
          </a:p>
        </p:txBody>
      </p:sp>
      <p:sp>
        <p:nvSpPr>
          <p:cNvPr id="50" name="任意多边形 49"/>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chemeClr val="accent3"/>
          </a:solidFill>
          <a:ln>
            <a:noFill/>
          </a:ln>
        </p:spPr>
        <p:txBody>
          <a:bodyPr wrap="square" anchor="ctr">
            <a:noAutofit/>
          </a:bodyPr>
          <a:lstStyle/>
          <a:p>
            <a:endParaRPr lang="zh-CN" altLang="en-US" sz="3200"/>
          </a:p>
        </p:txBody>
      </p:sp>
      <p:grpSp>
        <p:nvGrpSpPr>
          <p:cNvPr id="51" name="组合 19"/>
          <p:cNvGrpSpPr/>
          <p:nvPr/>
        </p:nvGrpSpPr>
        <p:grpSpPr bwMode="auto">
          <a:xfrm>
            <a:off x="4822825" y="1022350"/>
            <a:ext cx="7243445" cy="3687985"/>
            <a:chOff x="6894243" y="1743524"/>
            <a:chExt cx="2361693" cy="3687916"/>
          </a:xfrm>
        </p:grpSpPr>
        <p:sp>
          <p:nvSpPr>
            <p:cNvPr id="52" name="文本框 22"/>
            <p:cNvSpPr txBox="1">
              <a:spLocks noChangeArrowheads="1"/>
            </p:cNvSpPr>
            <p:nvPr/>
          </p:nvSpPr>
          <p:spPr bwMode="auto">
            <a:xfrm>
              <a:off x="6894244" y="1743524"/>
              <a:ext cx="1251100" cy="55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charset="-122"/>
                </a:defRPr>
              </a:lvl2pPr>
              <a:lvl3pPr marL="1143000" indent="-228600">
                <a:defRPr>
                  <a:latin typeface="Open Sans" panose="020B0606030504020204" pitchFamily="34" charset="0"/>
                  <a:ea typeface="冬青黑体简体中文 W3" charset="-122"/>
                </a:defRPr>
              </a:lvl3pPr>
              <a:lvl4pPr marL="1600200" indent="-228600">
                <a:defRPr>
                  <a:latin typeface="Open Sans" panose="020B0606030504020204" pitchFamily="34" charset="0"/>
                  <a:ea typeface="冬青黑体简体中文 W3" charset="-122"/>
                </a:defRPr>
              </a:lvl4pPr>
              <a:lvl5pPr marL="2057400" indent="-228600">
                <a:defRPr>
                  <a:latin typeface="Open Sans" panose="020B0606030504020204" pitchFamily="34" charset="0"/>
                  <a:ea typeface="冬青黑体简体中文 W3" charset="-122"/>
                </a:defRPr>
              </a:lvl5pPr>
              <a:lvl6pPr marL="2514600" indent="-228600" fontAlgn="base">
                <a:spcBef>
                  <a:spcPct val="0"/>
                </a:spcBef>
                <a:spcAft>
                  <a:spcPct val="0"/>
                </a:spcAft>
                <a:defRPr>
                  <a:latin typeface="Open Sans" panose="020B0606030504020204" pitchFamily="34" charset="0"/>
                  <a:ea typeface="冬青黑体简体中文 W3" charset="-122"/>
                </a:defRPr>
              </a:lvl6pPr>
              <a:lvl7pPr marL="2971800" indent="-228600" fontAlgn="base">
                <a:spcBef>
                  <a:spcPct val="0"/>
                </a:spcBef>
                <a:spcAft>
                  <a:spcPct val="0"/>
                </a:spcAft>
                <a:defRPr>
                  <a:latin typeface="Open Sans" panose="020B0606030504020204" pitchFamily="34" charset="0"/>
                  <a:ea typeface="冬青黑体简体中文 W3" charset="-122"/>
                </a:defRPr>
              </a:lvl7pPr>
              <a:lvl8pPr marL="3429000" indent="-228600" fontAlgn="base">
                <a:spcBef>
                  <a:spcPct val="0"/>
                </a:spcBef>
                <a:spcAft>
                  <a:spcPct val="0"/>
                </a:spcAft>
                <a:defRPr>
                  <a:latin typeface="Open Sans" panose="020B0606030504020204" pitchFamily="34" charset="0"/>
                  <a:ea typeface="冬青黑体简体中文 W3" charset="-122"/>
                </a:defRPr>
              </a:lvl8pPr>
              <a:lvl9pPr marL="3886200" indent="-228600" fontAlgn="base">
                <a:spcBef>
                  <a:spcPct val="0"/>
                </a:spcBef>
                <a:spcAft>
                  <a:spcPct val="0"/>
                </a:spcAft>
                <a:defRPr>
                  <a:latin typeface="Open Sans" panose="020B0606030504020204" pitchFamily="34" charset="0"/>
                  <a:ea typeface="冬青黑体简体中文 W3" charset="-122"/>
                </a:defRPr>
              </a:lvl9pPr>
            </a:lstStyle>
            <a:p>
              <a:pPr algn="l"/>
              <a:r>
                <a:rPr lang="en-US" altLang="zh-CN" dirty="0"/>
                <a:t>Reward</a:t>
              </a:r>
              <a:endParaRPr lang="en-US" altLang="zh-CN" dirty="0"/>
            </a:p>
          </p:txBody>
        </p:sp>
        <p:sp>
          <p:nvSpPr>
            <p:cNvPr id="53" name="矩形 21"/>
            <p:cNvSpPr>
              <a:spLocks noChangeArrowheads="1"/>
            </p:cNvSpPr>
            <p:nvPr/>
          </p:nvSpPr>
          <p:spPr bwMode="auto">
            <a:xfrm>
              <a:off x="6894243" y="2249514"/>
              <a:ext cx="2361693" cy="3181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行动奖励满足物联网和边缘计算两方面的要求。我们定义了网络集群应该满足的两个需求如下。</a:t>
              </a: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sz="1335" dirty="0">
                  <a:solidFill>
                    <a:schemeClr val="tx1">
                      <a:lumMod val="65000"/>
                      <a:lumOff val="35000"/>
                    </a:schemeClr>
                  </a:solidFill>
                  <a:latin typeface="微软雅黑" panose="020B0503020204020204" pitchFamily="34" charset="-122"/>
                  <a:ea typeface="微软雅黑" panose="020B0503020204020204" pitchFamily="34" charset="-122"/>
                </a:rPr>
                <a:t>边缘服务器：聚合到每个服务器</a:t>
              </a:r>
              <a:r>
                <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pi</a:t>
              </a:r>
              <a:r>
                <a:rPr sz="1335" dirty="0">
                  <a:solidFill>
                    <a:schemeClr val="tx1">
                      <a:lumMod val="65000"/>
                      <a:lumOff val="35000"/>
                    </a:schemeClr>
                  </a:solidFill>
                  <a:latin typeface="微软雅黑" panose="020B0503020204020204" pitchFamily="34" charset="-122"/>
                  <a:ea typeface="微软雅黑" panose="020B0503020204020204" pitchFamily="34" charset="-122"/>
                </a:rPr>
                <a:t>的数据大小D={d1，…di，…dn}，i∈[1，n]。</a:t>
              </a:r>
              <a:r>
                <a:rPr lang="zh-CN" sz="1335" dirty="0">
                  <a:solidFill>
                    <a:schemeClr val="tx1">
                      <a:lumMod val="65000"/>
                      <a:lumOff val="35000"/>
                    </a:schemeClr>
                  </a:solidFill>
                  <a:latin typeface="微软雅黑" panose="020B0503020204020204" pitchFamily="34" charset="-122"/>
                  <a:ea typeface="微软雅黑" panose="020B0503020204020204" pitchFamily="34" charset="-122"/>
                </a:rPr>
                <a:t>为了</a:t>
              </a:r>
              <a:r>
                <a:rPr sz="1335" dirty="0">
                  <a:solidFill>
                    <a:schemeClr val="tx1">
                      <a:lumMod val="65000"/>
                      <a:lumOff val="35000"/>
                    </a:schemeClr>
                  </a:solidFill>
                  <a:latin typeface="微软雅黑" panose="020B0503020204020204" pitchFamily="34" charset="-122"/>
                  <a:ea typeface="微软雅黑" panose="020B0503020204020204" pitchFamily="34" charset="-122"/>
                </a:rPr>
                <a:t>最大化</a:t>
              </a:r>
              <a:r>
                <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边缘服务器</a:t>
              </a:r>
              <a:r>
                <a:rPr sz="1335" dirty="0">
                  <a:solidFill>
                    <a:schemeClr val="tx1">
                      <a:lumMod val="65000"/>
                      <a:lumOff val="35000"/>
                    </a:schemeClr>
                  </a:solidFill>
                  <a:latin typeface="微软雅黑" panose="020B0503020204020204" pitchFamily="34" charset="-122"/>
                  <a:ea typeface="微软雅黑" panose="020B0503020204020204" pitchFamily="34" charset="-122"/>
                </a:rPr>
                <a:t>的并行计算速度，</a:t>
              </a:r>
              <a:r>
                <a:rPr lang="zh-CN" sz="1335" dirty="0">
                  <a:solidFill>
                    <a:schemeClr val="tx1">
                      <a:lumMod val="65000"/>
                      <a:lumOff val="35000"/>
                    </a:schemeClr>
                  </a:solidFill>
                  <a:latin typeface="微软雅黑" panose="020B0503020204020204" pitchFamily="34" charset="-122"/>
                  <a:ea typeface="微软雅黑" panose="020B0503020204020204" pitchFamily="34" charset="-122"/>
                </a:rPr>
                <a:t>应平衡</a:t>
              </a:r>
              <a:r>
                <a:rPr sz="1335" dirty="0">
                  <a:solidFill>
                    <a:schemeClr val="tx1">
                      <a:lumMod val="65000"/>
                      <a:lumOff val="35000"/>
                    </a:schemeClr>
                  </a:solidFill>
                  <a:latin typeface="微软雅黑" panose="020B0503020204020204" pitchFamily="34" charset="-122"/>
                  <a:ea typeface="微软雅黑" panose="020B0503020204020204" pitchFamily="34" charset="-122"/>
                </a:rPr>
                <a:t>聚合的数据大小。使用</a:t>
              </a:r>
              <a:r>
                <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在[0，1]中被规范化</a:t>
              </a:r>
              <a:r>
                <a:rPr lang="zh-CN"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的</a:t>
              </a:r>
              <a:r>
                <a:rPr sz="1335" dirty="0">
                  <a:solidFill>
                    <a:schemeClr val="tx1">
                      <a:lumMod val="65000"/>
                      <a:lumOff val="35000"/>
                    </a:schemeClr>
                  </a:solidFill>
                  <a:latin typeface="微软雅黑" panose="020B0503020204020204" pitchFamily="34" charset="-122"/>
                  <a:ea typeface="微软雅黑" panose="020B0503020204020204" pitchFamily="34" charset="-122"/>
                </a:rPr>
                <a:t>D的平均绝对偏差值以量化这种负载平衡。</a:t>
              </a: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•IoT网络：</a:t>
              </a:r>
              <a:r>
                <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rPr>
                <a:t>命名收集的数据大小D={d1，…di，…dn}，i∈[1，n]，其中每个边缘服务器pi收集di。为了平衡边缘服务器中的计算负载，以最大限度地提高并行计算速度，边缘服务器中收集的数据大小应该是平衡的。为了量化这种负载平衡要求，使用[0,1]中标准化的D的平均绝对偏差值，它被定义为服务器W中的数据平衡索引：</a:t>
              </a:r>
              <a:endParaRPr sz="1335"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50000"/>
                </a:lnSpc>
                <a:defRPr/>
              </a:pP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将这两个指标结合作为DQN模型的奖励。</a:t>
              </a:r>
              <a:r>
                <a:rPr lang="en-US" sz="1335" dirty="0">
                  <a:solidFill>
                    <a:schemeClr val="tx1">
                      <a:lumMod val="65000"/>
                      <a:lumOff val="35000"/>
                    </a:schemeClr>
                  </a:solidFill>
                  <a:latin typeface="微软雅黑" panose="020B0503020204020204" pitchFamily="34" charset="-122"/>
                  <a:ea typeface="微软雅黑" panose="020B0503020204020204" pitchFamily="34" charset="-122"/>
                </a:rPr>
                <a:t>reward</a:t>
              </a:r>
              <a:r>
                <a:rPr sz="1335" dirty="0">
                  <a:solidFill>
                    <a:schemeClr val="tx1">
                      <a:lumMod val="65000"/>
                      <a:lumOff val="35000"/>
                    </a:schemeClr>
                  </a:solidFill>
                  <a:latin typeface="微软雅黑" panose="020B0503020204020204" pitchFamily="34" charset="-122"/>
                  <a:ea typeface="微软雅黑" panose="020B0503020204020204" pitchFamily="34" charset="-122"/>
                </a:rPr>
                <a:t>函数表示为</a:t>
              </a:r>
              <a:r>
                <a:rPr lang="en-US" sz="1335" dirty="0">
                  <a:solidFill>
                    <a:schemeClr val="tx1">
                      <a:lumMod val="65000"/>
                      <a:lumOff val="35000"/>
                    </a:schemeClr>
                  </a:solidFill>
                  <a:latin typeface="微软雅黑" panose="020B0503020204020204" pitchFamily="34" charset="-122"/>
                  <a:ea typeface="微软雅黑" panose="020B0503020204020204" pitchFamily="34" charset="-122"/>
                </a:rPr>
                <a:t>rt</a:t>
              </a:r>
              <a:r>
                <a:rPr sz="1335" dirty="0">
                  <a:solidFill>
                    <a:schemeClr val="tx1">
                      <a:lumMod val="65000"/>
                      <a:lumOff val="35000"/>
                    </a:schemeClr>
                  </a:solidFill>
                  <a:latin typeface="微软雅黑" panose="020B0503020204020204" pitchFamily="34" charset="-122"/>
                  <a:ea typeface="微软雅黑" panose="020B0503020204020204" pitchFamily="34" charset="-122"/>
                </a:rPr>
                <a:t>=W</a:t>
              </a:r>
              <a:r>
                <a:rPr 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H</a:t>
              </a:r>
              <a:endPar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4" name="组合 19"/>
          <p:cNvGrpSpPr/>
          <p:nvPr/>
        </p:nvGrpSpPr>
        <p:grpSpPr bwMode="auto">
          <a:xfrm>
            <a:off x="4822825" y="4823460"/>
            <a:ext cx="7058025" cy="1139784"/>
            <a:chOff x="6894243" y="1809472"/>
            <a:chExt cx="2361693" cy="1139855"/>
          </a:xfrm>
        </p:grpSpPr>
        <p:sp>
          <p:nvSpPr>
            <p:cNvPr id="55" name="文本框 22"/>
            <p:cNvSpPr txBox="1">
              <a:spLocks noChangeArrowheads="1"/>
            </p:cNvSpPr>
            <p:nvPr/>
          </p:nvSpPr>
          <p:spPr bwMode="auto">
            <a:xfrm>
              <a:off x="6894244" y="1809472"/>
              <a:ext cx="1251100" cy="553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charset="-122"/>
                </a:defRPr>
              </a:lvl2pPr>
              <a:lvl3pPr marL="1143000" indent="-228600">
                <a:defRPr>
                  <a:latin typeface="Open Sans" panose="020B0606030504020204" pitchFamily="34" charset="0"/>
                  <a:ea typeface="冬青黑体简体中文 W3" charset="-122"/>
                </a:defRPr>
              </a:lvl3pPr>
              <a:lvl4pPr marL="1600200" indent="-228600">
                <a:defRPr>
                  <a:latin typeface="Open Sans" panose="020B0606030504020204" pitchFamily="34" charset="0"/>
                  <a:ea typeface="冬青黑体简体中文 W3" charset="-122"/>
                </a:defRPr>
              </a:lvl4pPr>
              <a:lvl5pPr marL="2057400" indent="-228600">
                <a:defRPr>
                  <a:latin typeface="Open Sans" panose="020B0606030504020204" pitchFamily="34" charset="0"/>
                  <a:ea typeface="冬青黑体简体中文 W3" charset="-122"/>
                </a:defRPr>
              </a:lvl5pPr>
              <a:lvl6pPr marL="2514600" indent="-228600" fontAlgn="base">
                <a:spcBef>
                  <a:spcPct val="0"/>
                </a:spcBef>
                <a:spcAft>
                  <a:spcPct val="0"/>
                </a:spcAft>
                <a:defRPr>
                  <a:latin typeface="Open Sans" panose="020B0606030504020204" pitchFamily="34" charset="0"/>
                  <a:ea typeface="冬青黑体简体中文 W3" charset="-122"/>
                </a:defRPr>
              </a:lvl6pPr>
              <a:lvl7pPr marL="2971800" indent="-228600" fontAlgn="base">
                <a:spcBef>
                  <a:spcPct val="0"/>
                </a:spcBef>
                <a:spcAft>
                  <a:spcPct val="0"/>
                </a:spcAft>
                <a:defRPr>
                  <a:latin typeface="Open Sans" panose="020B0606030504020204" pitchFamily="34" charset="0"/>
                  <a:ea typeface="冬青黑体简体中文 W3" charset="-122"/>
                </a:defRPr>
              </a:lvl7pPr>
              <a:lvl8pPr marL="3429000" indent="-228600" fontAlgn="base">
                <a:spcBef>
                  <a:spcPct val="0"/>
                </a:spcBef>
                <a:spcAft>
                  <a:spcPct val="0"/>
                </a:spcAft>
                <a:defRPr>
                  <a:latin typeface="Open Sans" panose="020B0606030504020204" pitchFamily="34" charset="0"/>
                  <a:ea typeface="冬青黑体简体中文 W3" charset="-122"/>
                </a:defRPr>
              </a:lvl8pPr>
              <a:lvl9pPr marL="3886200" indent="-228600" fontAlgn="base">
                <a:spcBef>
                  <a:spcPct val="0"/>
                </a:spcBef>
                <a:spcAft>
                  <a:spcPct val="0"/>
                </a:spcAft>
                <a:defRPr>
                  <a:latin typeface="Open Sans" panose="020B0606030504020204" pitchFamily="34" charset="0"/>
                  <a:ea typeface="冬青黑体简体中文 W3" charset="-122"/>
                </a:defRPr>
              </a:lvl9pPr>
            </a:lstStyle>
            <a:p>
              <a:pPr algn="l"/>
              <a:r>
                <a:rPr lang="en-US" altLang="zh-CN" dirty="0"/>
                <a:t>Q value</a:t>
              </a:r>
              <a:endParaRPr lang="en-US" altLang="zh-CN" dirty="0"/>
            </a:p>
          </p:txBody>
        </p:sp>
        <p:sp>
          <p:nvSpPr>
            <p:cNvPr id="56" name="矩形 21"/>
            <p:cNvSpPr>
              <a:spLocks noChangeArrowheads="1"/>
            </p:cNvSpPr>
            <p:nvPr/>
          </p:nvSpPr>
          <p:spPr bwMode="auto">
            <a:xfrm>
              <a:off x="6894243" y="2239988"/>
              <a:ext cx="2361693" cy="709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Q值Q（st，at）定义为使用策略π在状态st采取行动时的奖励Rt。在决策阶段，我们选择使Q值最大化的动作作为状态st。Q值更新策略基于以下更新方程，α∈[0,1]为学习速率。</a:t>
              </a: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bwMode="auto">
          <a:xfrm>
            <a:off x="374015" y="1194436"/>
            <a:ext cx="4278630" cy="3272237"/>
            <a:chOff x="7824830" y="1706254"/>
            <a:chExt cx="2361693" cy="2587023"/>
          </a:xfrm>
        </p:grpSpPr>
        <p:sp>
          <p:nvSpPr>
            <p:cNvPr id="58" name="文本框 57"/>
            <p:cNvSpPr txBox="1">
              <a:spLocks noChangeArrowheads="1"/>
            </p:cNvSpPr>
            <p:nvPr/>
          </p:nvSpPr>
          <p:spPr bwMode="auto">
            <a:xfrm>
              <a:off x="8851302" y="1706254"/>
              <a:ext cx="1251100" cy="437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gn="r">
                <a:lnSpc>
                  <a:spcPct val="150000"/>
                </a:lnSpc>
              </a:pP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Action</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9" name="矩形 58"/>
            <p:cNvSpPr>
              <a:spLocks noChangeArrowheads="1"/>
            </p:cNvSpPr>
            <p:nvPr/>
          </p:nvSpPr>
          <p:spPr bwMode="auto">
            <a:xfrm>
              <a:off x="7824830" y="2022095"/>
              <a:ext cx="2361693" cy="2271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gn="l">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假设网络中存在一组边缘服务器P={p1，…pi，…pn}，它们驻留在整数i∈[1，n]的网络中，首先在边缘服务器pi的位置设置一个集群核心oi。在初始化阶段，为了将物联网划分为集群，首先选择最靠近集群核心oi的物联网节点作为集群头部hi。然后，将网络划分为C={c1，…ci，….cn}。初始化后，每个边缘服务器都驻留在一个群集中。</a:t>
              </a: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defRPr/>
              </a:pPr>
              <a:r>
                <a:rPr sz="1335" dirty="0">
                  <a:solidFill>
                    <a:schemeClr val="tx1">
                      <a:lumMod val="65000"/>
                      <a:lumOff val="35000"/>
                    </a:schemeClr>
                  </a:solidFill>
                  <a:latin typeface="微软雅黑" panose="020B0503020204020204" pitchFamily="34" charset="-122"/>
                  <a:ea typeface="微软雅黑" panose="020B0503020204020204" pitchFamily="34" charset="-122"/>
                </a:rPr>
                <a:t>因此，为了调整物联网的划分，需要对集群核心进行移动，即向上、向下、向左、向右或停留。</a:t>
              </a:r>
              <a:endParaRPr sz="133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Picture 1" descr="TIM截图20200711183908"/>
          <p:cNvPicPr>
            <a:picLocks noChangeAspect="1"/>
          </p:cNvPicPr>
          <p:nvPr/>
        </p:nvPicPr>
        <p:blipFill>
          <a:blip r:embed="rId2"/>
          <a:stretch>
            <a:fillRect/>
          </a:stretch>
        </p:blipFill>
        <p:spPr>
          <a:xfrm>
            <a:off x="10182225" y="4124325"/>
            <a:ext cx="1953260" cy="728980"/>
          </a:xfrm>
          <a:prstGeom prst="rect">
            <a:avLst/>
          </a:prstGeom>
        </p:spPr>
      </p:pic>
      <p:pic>
        <p:nvPicPr>
          <p:cNvPr id="3" name="Picture 2" descr="TIM截图20200711183851"/>
          <p:cNvPicPr>
            <a:picLocks noChangeAspect="1"/>
          </p:cNvPicPr>
          <p:nvPr/>
        </p:nvPicPr>
        <p:blipFill>
          <a:blip r:embed="rId3"/>
          <a:stretch>
            <a:fillRect/>
          </a:stretch>
        </p:blipFill>
        <p:spPr>
          <a:xfrm>
            <a:off x="8480425" y="3760470"/>
            <a:ext cx="1762760" cy="363855"/>
          </a:xfrm>
          <a:prstGeom prst="rect">
            <a:avLst/>
          </a:prstGeom>
        </p:spPr>
      </p:pic>
      <p:pic>
        <p:nvPicPr>
          <p:cNvPr id="4" name="Picture 3" descr="TIM截图20200711183858"/>
          <p:cNvPicPr>
            <a:picLocks noChangeAspect="1"/>
          </p:cNvPicPr>
          <p:nvPr/>
        </p:nvPicPr>
        <p:blipFill>
          <a:blip r:embed="rId4"/>
          <a:stretch>
            <a:fillRect/>
          </a:stretch>
        </p:blipFill>
        <p:spPr>
          <a:xfrm>
            <a:off x="7296150" y="2517140"/>
            <a:ext cx="1854200" cy="379095"/>
          </a:xfrm>
          <a:prstGeom prst="rect">
            <a:avLst/>
          </a:prstGeom>
        </p:spPr>
      </p:pic>
      <p:pic>
        <p:nvPicPr>
          <p:cNvPr id="5" name="Picture 4" descr="TIM截图20200711184023"/>
          <p:cNvPicPr>
            <a:picLocks noChangeAspect="1"/>
          </p:cNvPicPr>
          <p:nvPr/>
        </p:nvPicPr>
        <p:blipFill>
          <a:blip r:embed="rId5"/>
          <a:stretch>
            <a:fillRect/>
          </a:stretch>
        </p:blipFill>
        <p:spPr>
          <a:xfrm>
            <a:off x="374015" y="4466590"/>
            <a:ext cx="4448810" cy="2077085"/>
          </a:xfrm>
          <a:prstGeom prst="rect">
            <a:avLst/>
          </a:prstGeom>
        </p:spPr>
      </p:pic>
      <p:pic>
        <p:nvPicPr>
          <p:cNvPr id="6" name="Picture 5" descr="TIM截图20200711184733"/>
          <p:cNvPicPr>
            <a:picLocks noChangeAspect="1"/>
          </p:cNvPicPr>
          <p:nvPr/>
        </p:nvPicPr>
        <p:blipFill>
          <a:blip r:embed="rId6"/>
          <a:stretch>
            <a:fillRect/>
          </a:stretch>
        </p:blipFill>
        <p:spPr>
          <a:xfrm>
            <a:off x="5775325" y="6022975"/>
            <a:ext cx="2143125" cy="581025"/>
          </a:xfrm>
          <a:prstGeom prst="rect">
            <a:avLst/>
          </a:prstGeom>
        </p:spPr>
      </p:pic>
      <p:pic>
        <p:nvPicPr>
          <p:cNvPr id="7" name="Picture 6" descr="TIM截图20200711184740"/>
          <p:cNvPicPr>
            <a:picLocks noChangeAspect="1"/>
          </p:cNvPicPr>
          <p:nvPr/>
        </p:nvPicPr>
        <p:blipFill>
          <a:blip r:embed="rId7"/>
          <a:stretch>
            <a:fillRect/>
          </a:stretch>
        </p:blipFill>
        <p:spPr>
          <a:xfrm>
            <a:off x="8480425" y="5976620"/>
            <a:ext cx="3553460" cy="763270"/>
          </a:xfrm>
          <a:prstGeom prst="rect">
            <a:avLst/>
          </a:prstGeom>
        </p:spPr>
      </p:pic>
      <p:sp>
        <p:nvSpPr>
          <p:cNvPr id="8"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0" name="TextBox 9"/>
          <p:cNvSpPr txBox="1"/>
          <p:nvPr/>
        </p:nvSpPr>
        <p:spPr>
          <a:xfrm>
            <a:off x="6778549" y="111128"/>
            <a:ext cx="1344000" cy="58737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1" name="TextBox 6"/>
          <p:cNvSpPr txBox="1"/>
          <p:nvPr/>
        </p:nvSpPr>
        <p:spPr>
          <a:xfrm>
            <a:off x="3374949" y="215903"/>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TextBox 10"/>
          <p:cNvSpPr txBox="1"/>
          <p:nvPr/>
        </p:nvSpPr>
        <p:spPr>
          <a:xfrm>
            <a:off x="8480349" y="215904"/>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TextBox 11"/>
          <p:cNvSpPr txBox="1"/>
          <p:nvPr/>
        </p:nvSpPr>
        <p:spPr>
          <a:xfrm>
            <a:off x="10182151" y="215903"/>
            <a:ext cx="1344000" cy="340995"/>
          </a:xfrm>
          <a:prstGeom prst="rect">
            <a:avLst/>
          </a:prstGeom>
          <a:noFill/>
        </p:spPr>
        <p:txBody>
          <a:bodyPr wrap="square" lIns="0" tIns="48000" rIns="0" bIns="48000" rtlCol="0">
            <a:spAutoFit/>
          </a:bodyPr>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49"/>
                                        </p:tgtEl>
                                        <p:attrNameLst>
                                          <p:attrName>style.visibility</p:attrName>
                                        </p:attrNameLst>
                                      </p:cBhvr>
                                      <p:to>
                                        <p:strVal val="visible"/>
                                      </p:to>
                                    </p:set>
                                    <p:anim calcmode="lin" valueType="num">
                                      <p:cBhvr>
                                        <p:cTn id="14" dur="500" fill="hold"/>
                                        <p:tgtEl>
                                          <p:spTgt spid="49"/>
                                        </p:tgtEl>
                                        <p:attrNameLst>
                                          <p:attrName>ppt_w</p:attrName>
                                        </p:attrNameLst>
                                      </p:cBhvr>
                                      <p:tavLst>
                                        <p:tav tm="0">
                                          <p:val>
                                            <p:fltVal val="0"/>
                                          </p:val>
                                        </p:tav>
                                        <p:tav tm="100000">
                                          <p:val>
                                            <p:strVal val="#ppt_w"/>
                                          </p:val>
                                        </p:tav>
                                      </p:tavLst>
                                    </p:anim>
                                    <p:anim calcmode="lin" valueType="num">
                                      <p:cBhvr>
                                        <p:cTn id="15" dur="500" fill="hold"/>
                                        <p:tgtEl>
                                          <p:spTgt spid="49"/>
                                        </p:tgtEl>
                                        <p:attrNameLst>
                                          <p:attrName>ppt_h</p:attrName>
                                        </p:attrNameLst>
                                      </p:cBhvr>
                                      <p:tavLst>
                                        <p:tav tm="0">
                                          <p:val>
                                            <p:fltVal val="0"/>
                                          </p:val>
                                        </p:tav>
                                        <p:tav tm="100000">
                                          <p:val>
                                            <p:strVal val="#ppt_h"/>
                                          </p:val>
                                        </p:tav>
                                      </p:tavLst>
                                    </p:anim>
                                    <p:animEffect transition="in" filter="fade">
                                      <p:cBhvr>
                                        <p:cTn id="16" dur="500"/>
                                        <p:tgtEl>
                                          <p:spTgt spid="49"/>
                                        </p:tgtEl>
                                      </p:cBhvr>
                                    </p:animEffect>
                                  </p:childTnLst>
                                </p:cTn>
                              </p:par>
                              <p:par>
                                <p:cTn id="17" presetID="53" presetClass="entr" presetSubtype="16" fill="hold" grpId="0" nodeType="withEffect">
                                  <p:stCondLst>
                                    <p:cond delay="250"/>
                                  </p:stCondLst>
                                  <p:childTnLst>
                                    <p:set>
                                      <p:cBhvr>
                                        <p:cTn id="18" dur="1" fill="hold">
                                          <p:stCondLst>
                                            <p:cond delay="0"/>
                                          </p:stCondLst>
                                        </p:cTn>
                                        <p:tgtEl>
                                          <p:spTgt spid="46"/>
                                        </p:tgtEl>
                                        <p:attrNameLst>
                                          <p:attrName>style.visibility</p:attrName>
                                        </p:attrNameLst>
                                      </p:cBhvr>
                                      <p:to>
                                        <p:strVal val="visible"/>
                                      </p:to>
                                    </p:set>
                                    <p:anim calcmode="lin" valueType="num">
                                      <p:cBhvr>
                                        <p:cTn id="19" dur="500" fill="hold"/>
                                        <p:tgtEl>
                                          <p:spTgt spid="46"/>
                                        </p:tgtEl>
                                        <p:attrNameLst>
                                          <p:attrName>ppt_w</p:attrName>
                                        </p:attrNameLst>
                                      </p:cBhvr>
                                      <p:tavLst>
                                        <p:tav tm="0">
                                          <p:val>
                                            <p:fltVal val="0"/>
                                          </p:val>
                                        </p:tav>
                                        <p:tav tm="100000">
                                          <p:val>
                                            <p:strVal val="#ppt_w"/>
                                          </p:val>
                                        </p:tav>
                                      </p:tavLst>
                                    </p:anim>
                                    <p:anim calcmode="lin" valueType="num">
                                      <p:cBhvr>
                                        <p:cTn id="20" dur="500" fill="hold"/>
                                        <p:tgtEl>
                                          <p:spTgt spid="46"/>
                                        </p:tgtEl>
                                        <p:attrNameLst>
                                          <p:attrName>ppt_h</p:attrName>
                                        </p:attrNameLst>
                                      </p:cBhvr>
                                      <p:tavLst>
                                        <p:tav tm="0">
                                          <p:val>
                                            <p:fltVal val="0"/>
                                          </p:val>
                                        </p:tav>
                                        <p:tav tm="100000">
                                          <p:val>
                                            <p:strVal val="#ppt_h"/>
                                          </p:val>
                                        </p:tav>
                                      </p:tavLst>
                                    </p:anim>
                                    <p:animEffect transition="in" filter="fade">
                                      <p:cBhvr>
                                        <p:cTn id="21" dur="500"/>
                                        <p:tgtEl>
                                          <p:spTgt spid="46"/>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47"/>
                                        </p:tgtEl>
                                        <p:attrNameLst>
                                          <p:attrName>style.visibility</p:attrName>
                                        </p:attrNameLst>
                                      </p:cBhvr>
                                      <p:to>
                                        <p:strVal val="visible"/>
                                      </p:to>
                                    </p:set>
                                    <p:anim calcmode="lin" valueType="num">
                                      <p:cBhvr>
                                        <p:cTn id="24" dur="500" fill="hold"/>
                                        <p:tgtEl>
                                          <p:spTgt spid="47"/>
                                        </p:tgtEl>
                                        <p:attrNameLst>
                                          <p:attrName>ppt_w</p:attrName>
                                        </p:attrNameLst>
                                      </p:cBhvr>
                                      <p:tavLst>
                                        <p:tav tm="0">
                                          <p:val>
                                            <p:fltVal val="0"/>
                                          </p:val>
                                        </p:tav>
                                        <p:tav tm="100000">
                                          <p:val>
                                            <p:strVal val="#ppt_w"/>
                                          </p:val>
                                        </p:tav>
                                      </p:tavLst>
                                    </p:anim>
                                    <p:anim calcmode="lin" valueType="num">
                                      <p:cBhvr>
                                        <p:cTn id="25" dur="500" fill="hold"/>
                                        <p:tgtEl>
                                          <p:spTgt spid="47"/>
                                        </p:tgtEl>
                                        <p:attrNameLst>
                                          <p:attrName>ppt_h</p:attrName>
                                        </p:attrNameLst>
                                      </p:cBhvr>
                                      <p:tavLst>
                                        <p:tav tm="0">
                                          <p:val>
                                            <p:fltVal val="0"/>
                                          </p:val>
                                        </p:tav>
                                        <p:tav tm="100000">
                                          <p:val>
                                            <p:strVal val="#ppt_h"/>
                                          </p:val>
                                        </p:tav>
                                      </p:tavLst>
                                    </p:anim>
                                    <p:animEffect transition="in" filter="fade">
                                      <p:cBhvr>
                                        <p:cTn id="26" dur="500"/>
                                        <p:tgtEl>
                                          <p:spTgt spid="47"/>
                                        </p:tgtEl>
                                      </p:cBhvr>
                                    </p:animEffect>
                                  </p:childTnLst>
                                </p:cTn>
                              </p:par>
                              <p:par>
                                <p:cTn id="27" presetID="53" presetClass="entr" presetSubtype="16" fill="hold" grpId="0" nodeType="withEffect">
                                  <p:stCondLst>
                                    <p:cond delay="750"/>
                                  </p:stCondLst>
                                  <p:childTnLst>
                                    <p:set>
                                      <p:cBhvr>
                                        <p:cTn id="28" dur="1" fill="hold">
                                          <p:stCondLst>
                                            <p:cond delay="0"/>
                                          </p:stCondLst>
                                        </p:cTn>
                                        <p:tgtEl>
                                          <p:spTgt spid="48"/>
                                        </p:tgtEl>
                                        <p:attrNameLst>
                                          <p:attrName>style.visibility</p:attrName>
                                        </p:attrNameLst>
                                      </p:cBhvr>
                                      <p:to>
                                        <p:strVal val="visible"/>
                                      </p:to>
                                    </p:set>
                                    <p:anim calcmode="lin" valueType="num">
                                      <p:cBhvr>
                                        <p:cTn id="29" dur="500" fill="hold"/>
                                        <p:tgtEl>
                                          <p:spTgt spid="48"/>
                                        </p:tgtEl>
                                        <p:attrNameLst>
                                          <p:attrName>ppt_w</p:attrName>
                                        </p:attrNameLst>
                                      </p:cBhvr>
                                      <p:tavLst>
                                        <p:tav tm="0">
                                          <p:val>
                                            <p:fltVal val="0"/>
                                          </p:val>
                                        </p:tav>
                                        <p:tav tm="100000">
                                          <p:val>
                                            <p:strVal val="#ppt_w"/>
                                          </p:val>
                                        </p:tav>
                                      </p:tavLst>
                                    </p:anim>
                                    <p:anim calcmode="lin" valueType="num">
                                      <p:cBhvr>
                                        <p:cTn id="30" dur="500" fill="hold"/>
                                        <p:tgtEl>
                                          <p:spTgt spid="48"/>
                                        </p:tgtEl>
                                        <p:attrNameLst>
                                          <p:attrName>ppt_h</p:attrName>
                                        </p:attrNameLst>
                                      </p:cBhvr>
                                      <p:tavLst>
                                        <p:tav tm="0">
                                          <p:val>
                                            <p:fltVal val="0"/>
                                          </p:val>
                                        </p:tav>
                                        <p:tav tm="100000">
                                          <p:val>
                                            <p:strVal val="#ppt_h"/>
                                          </p:val>
                                        </p:tav>
                                      </p:tavLst>
                                    </p:anim>
                                    <p:animEffect transition="in" filter="fade">
                                      <p:cBhvr>
                                        <p:cTn id="31" dur="500"/>
                                        <p:tgtEl>
                                          <p:spTgt spid="48"/>
                                        </p:tgtEl>
                                      </p:cBhvr>
                                    </p:animEffect>
                                  </p:childTnLst>
                                </p:cTn>
                              </p:par>
                            </p:childTnLst>
                          </p:cTn>
                        </p:par>
                        <p:par>
                          <p:cTn id="32" fill="hold">
                            <p:stCondLst>
                              <p:cond delay="1000"/>
                            </p:stCondLst>
                            <p:childTnLst>
                              <p:par>
                                <p:cTn id="33" presetID="2" presetClass="entr" presetSubtype="2" decel="53300"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750" fill="hold"/>
                                        <p:tgtEl>
                                          <p:spTgt spid="51"/>
                                        </p:tgtEl>
                                        <p:attrNameLst>
                                          <p:attrName>ppt_x</p:attrName>
                                        </p:attrNameLst>
                                      </p:cBhvr>
                                      <p:tavLst>
                                        <p:tav tm="0">
                                          <p:val>
                                            <p:strVal val="1+#ppt_w/2"/>
                                          </p:val>
                                        </p:tav>
                                        <p:tav tm="100000">
                                          <p:val>
                                            <p:strVal val="#ppt_x"/>
                                          </p:val>
                                        </p:tav>
                                      </p:tavLst>
                                    </p:anim>
                                    <p:anim calcmode="lin" valueType="num">
                                      <p:cBhvr additive="base">
                                        <p:cTn id="36" dur="750" fill="hold"/>
                                        <p:tgtEl>
                                          <p:spTgt spid="51"/>
                                        </p:tgtEl>
                                        <p:attrNameLst>
                                          <p:attrName>ppt_y</p:attrName>
                                        </p:attrNameLst>
                                      </p:cBhvr>
                                      <p:tavLst>
                                        <p:tav tm="0">
                                          <p:val>
                                            <p:strVal val="#ppt_y"/>
                                          </p:val>
                                        </p:tav>
                                        <p:tav tm="100000">
                                          <p:val>
                                            <p:strVal val="#ppt_y"/>
                                          </p:val>
                                        </p:tav>
                                      </p:tavLst>
                                    </p:anim>
                                  </p:childTnLst>
                                </p:cTn>
                              </p:par>
                              <p:par>
                                <p:cTn id="37" presetID="2" presetClass="entr" presetSubtype="8" decel="53300" fill="hold" nodeType="withEffect">
                                  <p:stCondLst>
                                    <p:cond delay="0"/>
                                  </p:stCondLst>
                                  <p:childTnLst>
                                    <p:set>
                                      <p:cBhvr>
                                        <p:cTn id="38" dur="1" fill="hold">
                                          <p:stCondLst>
                                            <p:cond delay="0"/>
                                          </p:stCondLst>
                                        </p:cTn>
                                        <p:tgtEl>
                                          <p:spTgt spid="57"/>
                                        </p:tgtEl>
                                        <p:attrNameLst>
                                          <p:attrName>style.visibility</p:attrName>
                                        </p:attrNameLst>
                                      </p:cBhvr>
                                      <p:to>
                                        <p:strVal val="visible"/>
                                      </p:to>
                                    </p:set>
                                    <p:anim calcmode="lin" valueType="num">
                                      <p:cBhvr additive="base">
                                        <p:cTn id="39" dur="750" fill="hold"/>
                                        <p:tgtEl>
                                          <p:spTgt spid="57"/>
                                        </p:tgtEl>
                                        <p:attrNameLst>
                                          <p:attrName>ppt_x</p:attrName>
                                        </p:attrNameLst>
                                      </p:cBhvr>
                                      <p:tavLst>
                                        <p:tav tm="0">
                                          <p:val>
                                            <p:strVal val="0-#ppt_w/2"/>
                                          </p:val>
                                        </p:tav>
                                        <p:tav tm="100000">
                                          <p:val>
                                            <p:strVal val="#ppt_x"/>
                                          </p:val>
                                        </p:tav>
                                      </p:tavLst>
                                    </p:anim>
                                    <p:anim calcmode="lin" valueType="num">
                                      <p:cBhvr additive="base">
                                        <p:cTn id="40" dur="750" fill="hold"/>
                                        <p:tgtEl>
                                          <p:spTgt spid="57"/>
                                        </p:tgtEl>
                                        <p:attrNameLst>
                                          <p:attrName>ppt_y</p:attrName>
                                        </p:attrNameLst>
                                      </p:cBhvr>
                                      <p:tavLst>
                                        <p:tav tm="0">
                                          <p:val>
                                            <p:strVal val="#ppt_y"/>
                                          </p:val>
                                        </p:tav>
                                        <p:tav tm="100000">
                                          <p:val>
                                            <p:strVal val="#ppt_y"/>
                                          </p:val>
                                        </p:tav>
                                      </p:tavLst>
                                    </p:anim>
                                  </p:childTnLst>
                                </p:cTn>
                              </p:par>
                              <p:par>
                                <p:cTn id="41" presetID="2" presetClass="entr" presetSubtype="2" decel="53300" fill="hold" nodeType="withEffect">
                                  <p:stCondLst>
                                    <p:cond delay="50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750" fill="hold"/>
                                        <p:tgtEl>
                                          <p:spTgt spid="54"/>
                                        </p:tgtEl>
                                        <p:attrNameLst>
                                          <p:attrName>ppt_x</p:attrName>
                                        </p:attrNameLst>
                                      </p:cBhvr>
                                      <p:tavLst>
                                        <p:tav tm="0">
                                          <p:val>
                                            <p:strVal val="1+#ppt_w/2"/>
                                          </p:val>
                                        </p:tav>
                                        <p:tav tm="100000">
                                          <p:val>
                                            <p:strVal val="#ppt_x"/>
                                          </p:val>
                                        </p:tav>
                                      </p:tavLst>
                                    </p:anim>
                                    <p:anim calcmode="lin" valueType="num">
                                      <p:cBhvr additive="base">
                                        <p:cTn id="44" dur="75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cBhvr>
                                        <p:cTn id="48" dur="500" fill="hold"/>
                                        <p:tgtEl>
                                          <p:spTgt spid="10"/>
                                        </p:tgtEl>
                                        <p:attrNameLst>
                                          <p:attrName>ppt_w</p:attrName>
                                        </p:attrNameLst>
                                      </p:cBhvr>
                                      <p:tavLst>
                                        <p:tav tm="0">
                                          <p:val>
                                            <p:fltVal val="0"/>
                                          </p:val>
                                        </p:tav>
                                        <p:tav tm="100000">
                                          <p:val>
                                            <p:strVal val="#ppt_w"/>
                                          </p:val>
                                        </p:tav>
                                      </p:tavLst>
                                    </p:anim>
                                    <p:anim calcmode="lin" valueType="num">
                                      <p:cBhvr>
                                        <p:cTn id="49" dur="500" fill="hold"/>
                                        <p:tgtEl>
                                          <p:spTgt spid="10"/>
                                        </p:tgtEl>
                                        <p:attrNameLst>
                                          <p:attrName>ppt_h</p:attrName>
                                        </p:attrNameLst>
                                      </p:cBhvr>
                                      <p:tavLst>
                                        <p:tav tm="0">
                                          <p:val>
                                            <p:fltVal val="0"/>
                                          </p:val>
                                        </p:tav>
                                        <p:tav tm="100000">
                                          <p:val>
                                            <p:strVal val="#ppt_h"/>
                                          </p:val>
                                        </p:tav>
                                      </p:tavLst>
                                    </p:anim>
                                    <p:animEffect transition="in" filter="fade">
                                      <p:cBhvr>
                                        <p:cTn id="50" dur="500"/>
                                        <p:tgtEl>
                                          <p:spTgt spid="10"/>
                                        </p:tgtEl>
                                      </p:cBhvr>
                                    </p:animEffect>
                                  </p:childTnLst>
                                </p:cTn>
                              </p:par>
                            </p:childTnLst>
                          </p:cTn>
                        </p:par>
                        <p:par>
                          <p:cTn id="51" fill="hold">
                            <p:stCondLst>
                              <p:cond delay="2500"/>
                            </p:stCondLst>
                            <p:childTnLst>
                              <p:par>
                                <p:cTn id="52" presetID="53" presetClass="entr" presetSubtype="16" fill="hold" grpId="0" nodeType="afterEffect">
                                  <p:stCondLst>
                                    <p:cond delay="0"/>
                                  </p:stCondLst>
                                  <p:childTnLst>
                                    <p:set>
                                      <p:cBhvr>
                                        <p:cTn id="53" dur="1" fill="hold">
                                          <p:stCondLst>
                                            <p:cond delay="0"/>
                                          </p:stCondLst>
                                        </p:cTn>
                                        <p:tgtEl>
                                          <p:spTgt spid="12"/>
                                        </p:tgtEl>
                                        <p:attrNameLst>
                                          <p:attrName>style.visibility</p:attrName>
                                        </p:attrNameLst>
                                      </p:cBhvr>
                                      <p:to>
                                        <p:strVal val="visible"/>
                                      </p:to>
                                    </p:set>
                                    <p:anim calcmode="lin" valueType="num">
                                      <p:cBhvr>
                                        <p:cTn id="54" dur="500" fill="hold"/>
                                        <p:tgtEl>
                                          <p:spTgt spid="12"/>
                                        </p:tgtEl>
                                        <p:attrNameLst>
                                          <p:attrName>ppt_w</p:attrName>
                                        </p:attrNameLst>
                                      </p:cBhvr>
                                      <p:tavLst>
                                        <p:tav tm="0">
                                          <p:val>
                                            <p:fltVal val="0"/>
                                          </p:val>
                                        </p:tav>
                                        <p:tav tm="100000">
                                          <p:val>
                                            <p:strVal val="#ppt_w"/>
                                          </p:val>
                                        </p:tav>
                                      </p:tavLst>
                                    </p:anim>
                                    <p:anim calcmode="lin" valueType="num">
                                      <p:cBhvr>
                                        <p:cTn id="55" dur="500" fill="hold"/>
                                        <p:tgtEl>
                                          <p:spTgt spid="12"/>
                                        </p:tgtEl>
                                        <p:attrNameLst>
                                          <p:attrName>ppt_h</p:attrName>
                                        </p:attrNameLst>
                                      </p:cBhvr>
                                      <p:tavLst>
                                        <p:tav tm="0">
                                          <p:val>
                                            <p:fltVal val="0"/>
                                          </p:val>
                                        </p:tav>
                                        <p:tav tm="100000">
                                          <p:val>
                                            <p:strVal val="#ppt_h"/>
                                          </p:val>
                                        </p:tav>
                                      </p:tavLst>
                                    </p:anim>
                                    <p:animEffect transition="in" filter="fade">
                                      <p:cBhvr>
                                        <p:cTn id="5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6" grpId="0" bldLvl="0" animBg="1"/>
      <p:bldP spid="47" grpId="0" bldLvl="0" animBg="1"/>
      <p:bldP spid="48" grpId="0" bldLvl="0" animBg="1"/>
      <p:bldP spid="49" grpId="0" bldLvl="0" animBg="1"/>
      <p:bldP spid="10"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450" y="1529080"/>
            <a:ext cx="44227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37160" y="1108710"/>
            <a:ext cx="504698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基于DQN的动态聚类解决方案存在的问题</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rot="5400000">
            <a:off x="949325" y="1899285"/>
            <a:ext cx="1940560" cy="3809365"/>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4079240" y="1642110"/>
            <a:ext cx="7882255" cy="1476375"/>
            <a:chOff x="4910249" y="2291348"/>
            <a:chExt cx="3612014" cy="1107280"/>
          </a:xfrm>
        </p:grpSpPr>
        <p:sp>
          <p:nvSpPr>
            <p:cNvPr id="54" name="学论网-专注原创-www.xuelun.me"/>
            <p:cNvSpPr/>
            <p:nvPr/>
          </p:nvSpPr>
          <p:spPr>
            <a:xfrm>
              <a:off x="5296526" y="2291348"/>
              <a:ext cx="3225737" cy="1107280"/>
            </a:xfrm>
            <a:prstGeom prst="rect">
              <a:avLst/>
            </a:prstGeom>
          </p:spPr>
          <p:txBody>
            <a:bodyPr wrap="square">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在最新的研究中，基于DQN的动态聚类解决方案在运动对象具有基本的点到点运动模式的仿真环境中，静态聚类的回报率提高了约30%-50%。集群数量越大，DRL模型提供的改进就越少。主要原因是在一个时间步中只选择了一个集群核心来移动。如果所有的集群核心在一个时间步内执行操作，那么找到具有更高回报的集群分区的机会就会增加。</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用来确定物联网网络的集群</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分割线是每两个簇头之间直线的垂直平分线，这些分割线是直线，这种分割方法不能提供具有曲线边缘的聚类。</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430"/>
              <a:ext cx="296247" cy="36718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4079240" y="3100705"/>
            <a:ext cx="7882255" cy="922020"/>
            <a:chOff x="4910249" y="3082161"/>
            <a:chExt cx="4286380" cy="691514"/>
          </a:xfrm>
        </p:grpSpPr>
        <p:sp>
          <p:nvSpPr>
            <p:cNvPr id="57" name="学论网-专注原创-www.xuelun.me"/>
            <p:cNvSpPr txBox="1"/>
            <p:nvPr/>
          </p:nvSpPr>
          <p:spPr>
            <a:xfrm>
              <a:off x="5366522" y="3082161"/>
              <a:ext cx="3830107" cy="69151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DQN具有向环境学习的基本能力。但与其他最先进的解决方案相比，它的学习效率和收敛性能要低得多。因此，为了获得更高的性能，采用了D3QN模型，DQN、double DQN和dueling DQN相结合的模型。</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58" name="学论网-专注原创-www.xuelun.me"/>
            <p:cNvSpPr/>
            <p:nvPr/>
          </p:nvSpPr>
          <p:spPr>
            <a:xfrm>
              <a:off x="4910249" y="3335384"/>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4079240" y="4065905"/>
            <a:ext cx="7894956" cy="645159"/>
            <a:chOff x="4910249" y="3969494"/>
            <a:chExt cx="4273580" cy="483869"/>
          </a:xfrm>
        </p:grpSpPr>
        <p:sp>
          <p:nvSpPr>
            <p:cNvPr id="60" name="学论网-专注原创-www.xuelun.me"/>
            <p:cNvSpPr txBox="1"/>
            <p:nvPr/>
          </p:nvSpPr>
          <p:spPr>
            <a:xfrm>
              <a:off x="5353722" y="3969494"/>
              <a:ext cx="3830107" cy="483869"/>
            </a:xfrm>
            <a:prstGeom prst="rect">
              <a:avLst/>
            </a:prstGeom>
            <a:noFill/>
          </p:spPr>
          <p:txBody>
            <a:bodyPr wrap="square" rtlCol="0">
              <a:spAutoFit/>
            </a:bodyPr>
            <a:lstStyle/>
            <a:p>
              <a:pP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此外，DRL模型中的rt奖励方程并不直观。我们只知道rt小于1，越接近1，物联网通信和服务器数据负载越平衡。需要导出一个明确的公式来将奖励与物联网指数联系起来。</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61"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4079240" y="4890135"/>
            <a:ext cx="7882255" cy="1476375"/>
            <a:chOff x="4910249" y="3848597"/>
            <a:chExt cx="4266707" cy="1107280"/>
          </a:xfrm>
        </p:grpSpPr>
        <p:sp>
          <p:nvSpPr>
            <p:cNvPr id="63" name="学论网-专注原创-www.xuelun.me"/>
            <p:cNvSpPr txBox="1"/>
            <p:nvPr/>
          </p:nvSpPr>
          <p:spPr>
            <a:xfrm>
              <a:off x="5346848" y="3848597"/>
              <a:ext cx="3830108" cy="1107280"/>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因为使用这个简单的集群解决方案，每个集群已经有5个动作供DQN模型选择。随着聚类方法复杂度的不断提高，聚类的粒度越来越大，但同时也可能导致训练时间过长，甚至DQN模型无法收敛。</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理想的解决方案是一种既能确定簇头位置又能确定簇内数据负载密度的聚类方法。同时，聚类方法也不应该太复杂，有太多的参数需要控制。由于要控制的参数太多，它将需要太多的操作可供选择。因此，模型的规模和复杂度将急剧增加。</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64"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3"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5" name="TextBox 9"/>
          <p:cNvSpPr txBox="1"/>
          <p:nvPr/>
        </p:nvSpPr>
        <p:spPr>
          <a:xfrm>
            <a:off x="6778549" y="111128"/>
            <a:ext cx="1344000" cy="58737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6" name="TextBox 6"/>
          <p:cNvSpPr txBox="1"/>
          <p:nvPr/>
        </p:nvSpPr>
        <p:spPr>
          <a:xfrm>
            <a:off x="3374949"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TextBox 10"/>
          <p:cNvSpPr txBox="1"/>
          <p:nvPr/>
        </p:nvSpPr>
        <p:spPr>
          <a:xfrm>
            <a:off x="8480349" y="215904"/>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 name="TextBox 11"/>
          <p:cNvSpPr txBox="1"/>
          <p:nvPr/>
        </p:nvSpPr>
        <p:spPr>
          <a:xfrm>
            <a:off x="10182151"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0"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1000"/>
                                        <p:tgtEl>
                                          <p:spTgt spid="53"/>
                                        </p:tgtEl>
                                      </p:cBhvr>
                                    </p:animEffect>
                                    <p:anim calcmode="lin" valueType="num">
                                      <p:cBhvr>
                                        <p:cTn id="19" dur="1000" fill="hold"/>
                                        <p:tgtEl>
                                          <p:spTgt spid="53"/>
                                        </p:tgtEl>
                                        <p:attrNameLst>
                                          <p:attrName>ppt_x</p:attrName>
                                        </p:attrNameLst>
                                      </p:cBhvr>
                                      <p:tavLst>
                                        <p:tav tm="0">
                                          <p:val>
                                            <p:strVal val="#ppt_x"/>
                                          </p:val>
                                        </p:tav>
                                        <p:tav tm="100000">
                                          <p:val>
                                            <p:strVal val="#ppt_x"/>
                                          </p:val>
                                        </p:tav>
                                      </p:tavLst>
                                    </p:anim>
                                    <p:anim calcmode="lin" valueType="num">
                                      <p:cBhvr>
                                        <p:cTn id="20" dur="1000" fill="hold"/>
                                        <p:tgtEl>
                                          <p:spTgt spid="53"/>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fade">
                                      <p:cBhvr>
                                        <p:cTn id="24" dur="1000"/>
                                        <p:tgtEl>
                                          <p:spTgt spid="56"/>
                                        </p:tgtEl>
                                      </p:cBhvr>
                                    </p:animEffect>
                                    <p:anim calcmode="lin" valueType="num">
                                      <p:cBhvr>
                                        <p:cTn id="25" dur="1000" fill="hold"/>
                                        <p:tgtEl>
                                          <p:spTgt spid="56"/>
                                        </p:tgtEl>
                                        <p:attrNameLst>
                                          <p:attrName>ppt_x</p:attrName>
                                        </p:attrNameLst>
                                      </p:cBhvr>
                                      <p:tavLst>
                                        <p:tav tm="0">
                                          <p:val>
                                            <p:strVal val="#ppt_x"/>
                                          </p:val>
                                        </p:tav>
                                        <p:tav tm="100000">
                                          <p:val>
                                            <p:strVal val="#ppt_x"/>
                                          </p:val>
                                        </p:tav>
                                      </p:tavLst>
                                    </p:anim>
                                    <p:anim calcmode="lin" valueType="num">
                                      <p:cBhvr>
                                        <p:cTn id="26" dur="1000" fill="hold"/>
                                        <p:tgtEl>
                                          <p:spTgt spid="56"/>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59"/>
                                        </p:tgtEl>
                                        <p:attrNameLst>
                                          <p:attrName>style.visibility</p:attrName>
                                        </p:attrNameLst>
                                      </p:cBhvr>
                                      <p:to>
                                        <p:strVal val="visible"/>
                                      </p:to>
                                    </p:set>
                                    <p:animEffect transition="in" filter="fade">
                                      <p:cBhvr>
                                        <p:cTn id="30" dur="1000"/>
                                        <p:tgtEl>
                                          <p:spTgt spid="59"/>
                                        </p:tgtEl>
                                      </p:cBhvr>
                                    </p:animEffect>
                                    <p:anim calcmode="lin" valueType="num">
                                      <p:cBhvr>
                                        <p:cTn id="31" dur="1000" fill="hold"/>
                                        <p:tgtEl>
                                          <p:spTgt spid="59"/>
                                        </p:tgtEl>
                                        <p:attrNameLst>
                                          <p:attrName>ppt_x</p:attrName>
                                        </p:attrNameLst>
                                      </p:cBhvr>
                                      <p:tavLst>
                                        <p:tav tm="0">
                                          <p:val>
                                            <p:strVal val="#ppt_x"/>
                                          </p:val>
                                        </p:tav>
                                        <p:tav tm="100000">
                                          <p:val>
                                            <p:strVal val="#ppt_x"/>
                                          </p:val>
                                        </p:tav>
                                      </p:tavLst>
                                    </p:anim>
                                    <p:anim calcmode="lin" valueType="num">
                                      <p:cBhvr>
                                        <p:cTn id="32" dur="1000" fill="hold"/>
                                        <p:tgtEl>
                                          <p:spTgt spid="59"/>
                                        </p:tgtEl>
                                        <p:attrNameLst>
                                          <p:attrName>ppt_y</p:attrName>
                                        </p:attrNameLst>
                                      </p:cBhvr>
                                      <p:tavLst>
                                        <p:tav tm="0">
                                          <p:val>
                                            <p:strVal val="#ppt_y+.1"/>
                                          </p:val>
                                        </p:tav>
                                        <p:tav tm="100000">
                                          <p:val>
                                            <p:strVal val="#ppt_y"/>
                                          </p:val>
                                        </p:tav>
                                      </p:tavLst>
                                    </p:anim>
                                  </p:childTnLst>
                                </p:cTn>
                              </p:par>
                            </p:childTnLst>
                          </p:cTn>
                        </p:par>
                        <p:par>
                          <p:cTn id="33" fill="hold">
                            <p:stCondLst>
                              <p:cond delay="4000"/>
                            </p:stCondLst>
                            <p:childTnLst>
                              <p:par>
                                <p:cTn id="34" presetID="42" presetClass="entr" presetSubtype="0" fill="hold" nodeType="afterEffect">
                                  <p:stCondLst>
                                    <p:cond delay="0"/>
                                  </p:stCondLst>
                                  <p:childTnLst>
                                    <p:set>
                                      <p:cBhvr>
                                        <p:cTn id="35" dur="1" fill="hold">
                                          <p:stCondLst>
                                            <p:cond delay="0"/>
                                          </p:stCondLst>
                                        </p:cTn>
                                        <p:tgtEl>
                                          <p:spTgt spid="62"/>
                                        </p:tgtEl>
                                        <p:attrNameLst>
                                          <p:attrName>style.visibility</p:attrName>
                                        </p:attrNameLst>
                                      </p:cBhvr>
                                      <p:to>
                                        <p:strVal val="visible"/>
                                      </p:to>
                                    </p:set>
                                    <p:animEffect transition="in" filter="fade">
                                      <p:cBhvr>
                                        <p:cTn id="36" dur="1000"/>
                                        <p:tgtEl>
                                          <p:spTgt spid="62"/>
                                        </p:tgtEl>
                                      </p:cBhvr>
                                    </p:animEffect>
                                    <p:anim calcmode="lin" valueType="num">
                                      <p:cBhvr>
                                        <p:cTn id="37" dur="1000" fill="hold"/>
                                        <p:tgtEl>
                                          <p:spTgt spid="62"/>
                                        </p:tgtEl>
                                        <p:attrNameLst>
                                          <p:attrName>ppt_x</p:attrName>
                                        </p:attrNameLst>
                                      </p:cBhvr>
                                      <p:tavLst>
                                        <p:tav tm="0">
                                          <p:val>
                                            <p:strVal val="#ppt_x"/>
                                          </p:val>
                                        </p:tav>
                                        <p:tav tm="100000">
                                          <p:val>
                                            <p:strVal val="#ppt_x"/>
                                          </p:val>
                                        </p:tav>
                                      </p:tavLst>
                                    </p:anim>
                                    <p:anim calcmode="lin" valueType="num">
                                      <p:cBhvr>
                                        <p:cTn id="38" dur="1000" fill="hold"/>
                                        <p:tgtEl>
                                          <p:spTgt spid="62"/>
                                        </p:tgtEl>
                                        <p:attrNameLst>
                                          <p:attrName>ppt_y</p:attrName>
                                        </p:attrNameLst>
                                      </p:cBhvr>
                                      <p:tavLst>
                                        <p:tav tm="0">
                                          <p:val>
                                            <p:strVal val="#ppt_y+.1"/>
                                          </p:val>
                                        </p:tav>
                                        <p:tav tm="100000">
                                          <p:val>
                                            <p:strVal val="#ppt_y"/>
                                          </p:val>
                                        </p:tav>
                                      </p:tavLst>
                                    </p:anim>
                                  </p:childTnLst>
                                </p:cTn>
                              </p:par>
                            </p:childTnLst>
                          </p:cTn>
                        </p:par>
                        <p:par>
                          <p:cTn id="39" fill="hold">
                            <p:stCondLst>
                              <p:cond delay="5000"/>
                            </p:stCondLst>
                            <p:childTnLst>
                              <p:par>
                                <p:cTn id="40" presetID="53" presetClass="entr" presetSubtype="16" fill="hold" grpId="0" nodeType="after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p:cTn id="42" dur="500" fill="hold"/>
                                        <p:tgtEl>
                                          <p:spTgt spid="5"/>
                                        </p:tgtEl>
                                        <p:attrNameLst>
                                          <p:attrName>ppt_w</p:attrName>
                                        </p:attrNameLst>
                                      </p:cBhvr>
                                      <p:tavLst>
                                        <p:tav tm="0">
                                          <p:val>
                                            <p:fltVal val="0"/>
                                          </p:val>
                                        </p:tav>
                                        <p:tav tm="100000">
                                          <p:val>
                                            <p:strVal val="#ppt_w"/>
                                          </p:val>
                                        </p:tav>
                                      </p:tavLst>
                                    </p:anim>
                                    <p:anim calcmode="lin" valueType="num">
                                      <p:cBhvr>
                                        <p:cTn id="43" dur="500" fill="hold"/>
                                        <p:tgtEl>
                                          <p:spTgt spid="5"/>
                                        </p:tgtEl>
                                        <p:attrNameLst>
                                          <p:attrName>ppt_h</p:attrName>
                                        </p:attrNameLst>
                                      </p:cBhvr>
                                      <p:tavLst>
                                        <p:tav tm="0">
                                          <p:val>
                                            <p:fltVal val="0"/>
                                          </p:val>
                                        </p:tav>
                                        <p:tav tm="100000">
                                          <p:val>
                                            <p:strVal val="#ppt_h"/>
                                          </p:val>
                                        </p:tav>
                                      </p:tavLst>
                                    </p:anim>
                                    <p:animEffect transition="in" filter="fade">
                                      <p:cBhvr>
                                        <p:cTn id="44" dur="500"/>
                                        <p:tgtEl>
                                          <p:spTgt spid="5"/>
                                        </p:tgtEl>
                                      </p:cBhvr>
                                    </p:animEffect>
                                  </p:childTnLst>
                                </p:cTn>
                              </p:par>
                            </p:childTnLst>
                          </p:cTn>
                        </p:par>
                        <p:par>
                          <p:cTn id="45" fill="hold">
                            <p:stCondLst>
                              <p:cond delay="5500"/>
                            </p:stCondLst>
                            <p:childTnLst>
                              <p:par>
                                <p:cTn id="46" presetID="53" presetClass="entr" presetSubtype="16" fill="hold" grpId="0" nodeType="after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p:cTn id="48" dur="500" fill="hold"/>
                                        <p:tgtEl>
                                          <p:spTgt spid="7"/>
                                        </p:tgtEl>
                                        <p:attrNameLst>
                                          <p:attrName>ppt_w</p:attrName>
                                        </p:attrNameLst>
                                      </p:cBhvr>
                                      <p:tavLst>
                                        <p:tav tm="0">
                                          <p:val>
                                            <p:fltVal val="0"/>
                                          </p:val>
                                        </p:tav>
                                        <p:tav tm="100000">
                                          <p:val>
                                            <p:strVal val="#ppt_w"/>
                                          </p:val>
                                        </p:tav>
                                      </p:tavLst>
                                    </p:anim>
                                    <p:anim calcmode="lin" valueType="num">
                                      <p:cBhvr>
                                        <p:cTn id="49" dur="500" fill="hold"/>
                                        <p:tgtEl>
                                          <p:spTgt spid="7"/>
                                        </p:tgtEl>
                                        <p:attrNameLst>
                                          <p:attrName>ppt_h</p:attrName>
                                        </p:attrNameLst>
                                      </p:cBhvr>
                                      <p:tavLst>
                                        <p:tav tm="0">
                                          <p:val>
                                            <p:fltVal val="0"/>
                                          </p:val>
                                        </p:tav>
                                        <p:tav tm="100000">
                                          <p:val>
                                            <p:strVal val="#ppt_h"/>
                                          </p:val>
                                        </p:tav>
                                      </p:tavLst>
                                    </p:anim>
                                    <p:animEffect transition="in" filter="fade">
                                      <p:cBhvr>
                                        <p:cTn id="5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9525"/>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46050" y="1089660"/>
            <a:ext cx="467804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对于问题的</a:t>
            </a:r>
            <a:r>
              <a:rPr lang="zh-CN" altLang="en-US" sz="1860" b="1" dirty="0">
                <a:solidFill>
                  <a:schemeClr val="tx1">
                    <a:lumMod val="65000"/>
                    <a:lumOff val="35000"/>
                  </a:schemeClr>
                </a:solidFill>
                <a:latin typeface="微软雅黑" panose="020B0503020204020204" pitchFamily="34" charset="-122"/>
                <a:ea typeface="微软雅黑" panose="020B0503020204020204" pitchFamily="34" charset="-122"/>
                <a:sym typeface="+mn-ea"/>
              </a:rPr>
              <a:t>改进和</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解决方案</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8" name="组合 87"/>
          <p:cNvGrpSpPr/>
          <p:nvPr/>
        </p:nvGrpSpPr>
        <p:grpSpPr>
          <a:xfrm>
            <a:off x="551180" y="1555750"/>
            <a:ext cx="4813300" cy="2907665"/>
            <a:chOff x="551384" y="2224348"/>
            <a:chExt cx="4018586" cy="2907665"/>
          </a:xfrm>
        </p:grpSpPr>
        <p:sp>
          <p:nvSpPr>
            <p:cNvPr id="89" name="学论网-专注原创-www.xuelun.me"/>
            <p:cNvSpPr/>
            <p:nvPr/>
          </p:nvSpPr>
          <p:spPr>
            <a:xfrm>
              <a:off x="741044" y="2224348"/>
              <a:ext cx="3828926" cy="2907665"/>
            </a:xfrm>
            <a:prstGeom prst="rect">
              <a:avLst/>
            </a:prstGeom>
          </p:spPr>
          <p:txBody>
            <a:bodyPr wrap="square">
              <a:spAutoFit/>
            </a:bodyPr>
            <a:lstStyle/>
            <a:p>
              <a:pPr>
                <a:lnSpc>
                  <a:spcPct val="150000"/>
                </a:lnSpc>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加权Voronoi聚类</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离散划分，每个类有5个移动动作来调整其位置。然而，这种方法的精度较差，因为分区的边缘总是直线的，而且聚类划分只依赖于簇头的位置，它们对每个团簇的密度变化没有反应</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如图所示，乘加权Voronoi可以用曲线分割平面</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将Voronoi图聚类方法变为加权Voronoi图聚类，它可以控制每个簇头的乘法权重，即收缩和扩展。这样，模型对网络中密度的变化做出更有效的反应。</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在乘加权Voronoi图中，现在簇头有7种类型的动作，它们是位置不变、上移、下移、左移、右移、区域收缩和扩展</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学论网-专注原创-www.xuelun.me"/>
            <p:cNvSpPr/>
            <p:nvPr/>
          </p:nvSpPr>
          <p:spPr>
            <a:xfrm>
              <a:off x="551384"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551180" y="4424680"/>
            <a:ext cx="4879340" cy="2491740"/>
            <a:chOff x="551384" y="4383480"/>
            <a:chExt cx="4018586" cy="2491740"/>
          </a:xfrm>
        </p:grpSpPr>
        <p:sp>
          <p:nvSpPr>
            <p:cNvPr id="92" name="学论网-专注原创-www.xuelun.me"/>
            <p:cNvSpPr/>
            <p:nvPr/>
          </p:nvSpPr>
          <p:spPr>
            <a:xfrm>
              <a:off x="741044" y="4383480"/>
              <a:ext cx="3828926" cy="2491740"/>
            </a:xfrm>
            <a:prstGeom prst="rect">
              <a:avLst/>
            </a:prstGeom>
          </p:spPr>
          <p:txBody>
            <a:bodyPr wrap="square">
              <a:spAutoFit/>
            </a:bodyPr>
            <a:lstStyle/>
            <a:p>
              <a:pPr>
                <a:lnSpc>
                  <a:spcPct val="150000"/>
                </a:lnSpc>
              </a:pPr>
              <a:r>
                <a:rPr sz="1400" b="1" dirty="0">
                  <a:solidFill>
                    <a:schemeClr val="tx1">
                      <a:lumMod val="65000"/>
                      <a:lumOff val="35000"/>
                    </a:schemeClr>
                  </a:solidFill>
                  <a:latin typeface="微软雅黑" panose="020B0503020204020204" pitchFamily="34" charset="-122"/>
                  <a:ea typeface="微软雅黑" panose="020B0503020204020204" pitchFamily="34" charset="-122"/>
                </a:rPr>
                <a:t>奖励与系统吞吐量</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sz="1200" dirty="0">
                  <a:solidFill>
                    <a:schemeClr val="tx1">
                      <a:lumMod val="65000"/>
                      <a:lumOff val="35000"/>
                    </a:schemeClr>
                  </a:solidFill>
                  <a:latin typeface="微软雅黑" panose="020B0503020204020204" pitchFamily="34" charset="-122"/>
                  <a:ea typeface="微软雅黑" panose="020B0503020204020204" pitchFamily="34" charset="-122"/>
                </a:rPr>
                <a:t>为了使rt</a:t>
              </a:r>
              <a:r>
                <a:rPr lang="en-US" sz="1200" dirty="0">
                  <a:solidFill>
                    <a:schemeClr val="tx1">
                      <a:lumMod val="65000"/>
                      <a:lumOff val="35000"/>
                    </a:schemeClr>
                  </a:solidFill>
                  <a:latin typeface="微软雅黑" panose="020B0503020204020204" pitchFamily="34" charset="-122"/>
                  <a:ea typeface="微软雅黑" panose="020B0503020204020204" pitchFamily="34" charset="-122"/>
                </a:rPr>
                <a:t>=</a:t>
              </a:r>
              <a:r>
                <a:rPr sz="1200" dirty="0">
                  <a:solidFill>
                    <a:schemeClr val="tx1">
                      <a:lumMod val="65000"/>
                      <a:lumOff val="35000"/>
                    </a:schemeClr>
                  </a:solidFill>
                  <a:latin typeface="微软雅黑" panose="020B0503020204020204" pitchFamily="34" charset="-122"/>
                  <a:ea typeface="微软雅黑" panose="020B0503020204020204" pitchFamily="34" charset="-122"/>
                </a:rPr>
                <a:t>W</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sz="1200" dirty="0">
                  <a:solidFill>
                    <a:schemeClr val="tx1">
                      <a:lumMod val="65000"/>
                      <a:lumOff val="35000"/>
                    </a:schemeClr>
                  </a:solidFill>
                  <a:latin typeface="微软雅黑" panose="020B0503020204020204" pitchFamily="34" charset="-122"/>
                  <a:ea typeface="微软雅黑" panose="020B0503020204020204" pitchFamily="34" charset="-122"/>
                </a:rPr>
                <a:t>H的值更加明确，将服务器的吞吐量定义为T，它描述了所有服务器在某个短时间内处理的数据量，其中网络配置和每个节点生成的数据量不变。不允许在服务器中有任何聚集</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sz="1200" dirty="0">
                  <a:solidFill>
                    <a:schemeClr val="tx1">
                      <a:lumMod val="65000"/>
                      <a:lumOff val="35000"/>
                    </a:schemeClr>
                  </a:solidFill>
                  <a:latin typeface="微软雅黑" panose="020B0503020204020204" pitchFamily="34" charset="-122"/>
                  <a:ea typeface="微软雅黑" panose="020B0503020204020204" pitchFamily="34" charset="-122"/>
                </a:rPr>
                <a:t>任何服务器都不能超过最大数据处理容量dmax。网络的最高吞吐量为Tmax，只有当所有服务器接收到dmax的数据量并且每个服务器中分布的数据完全平衡时，才能实现网络的最高吞吐量。网络平衡的性能可以通过吞吐量T在最大吞吐量Tmax中的比例来评估       </a:t>
              </a:r>
              <a:r>
                <a:rPr lang="en-US" b="1"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3" name="学论网-专注原创-www.xuelun.me"/>
            <p:cNvSpPr/>
            <p:nvPr/>
          </p:nvSpPr>
          <p:spPr>
            <a:xfrm>
              <a:off x="551384"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4" name="组合 93"/>
          <p:cNvGrpSpPr/>
          <p:nvPr/>
        </p:nvGrpSpPr>
        <p:grpSpPr>
          <a:xfrm>
            <a:off x="7675880" y="930275"/>
            <a:ext cx="4516120" cy="4292600"/>
            <a:chOff x="7904788" y="2224348"/>
            <a:chExt cx="4018586" cy="4292600"/>
          </a:xfrm>
        </p:grpSpPr>
        <p:sp>
          <p:nvSpPr>
            <p:cNvPr id="95" name="学论网-专注原创-www.xuelun.me"/>
            <p:cNvSpPr/>
            <p:nvPr/>
          </p:nvSpPr>
          <p:spPr>
            <a:xfrm>
              <a:off x="8094448" y="2224348"/>
              <a:ext cx="3828926" cy="4292600"/>
            </a:xfrm>
            <a:prstGeom prst="rect">
              <a:avLst/>
            </a:prstGeom>
          </p:spPr>
          <p:txBody>
            <a:bodyPr wrap="square">
              <a:spAutoFit/>
            </a:bodyPr>
            <a:lstStyle/>
            <a:p>
              <a:pPr>
                <a:lnSpc>
                  <a:spcPct val="150000"/>
                </a:lnSpc>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D3QN</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需要使用更强大的DQN算法来获得更好的模型性能和更快的收敛速度。D3QN，它足够好的性能接近</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rainbow</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DQN，同时保持简单的网络布局。</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1. double </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DQN将目标Q值改为：</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 然后Q值更新策略基于以下更新方程，其中Q'为改进策略，α∈[0,1]为学习速率</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3. dueling DQN中，state和action的奖励被分离，Q值被分成这两部分，a'是状态s中的动作，κ是s状态下</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所有</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动作的总数a'，θ是共同的网络参数，α是优势流参数，β是价值流参数：</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3" name="Picture 2" descr="TIM截图20200711195509"/>
          <p:cNvPicPr>
            <a:picLocks noChangeAspect="1"/>
          </p:cNvPicPr>
          <p:nvPr/>
        </p:nvPicPr>
        <p:blipFill>
          <a:blip r:embed="rId2"/>
          <a:stretch>
            <a:fillRect/>
          </a:stretch>
        </p:blipFill>
        <p:spPr>
          <a:xfrm>
            <a:off x="5283200" y="1555750"/>
            <a:ext cx="1944370" cy="1953260"/>
          </a:xfrm>
          <a:prstGeom prst="rect">
            <a:avLst/>
          </a:prstGeom>
        </p:spPr>
      </p:pic>
      <p:pic>
        <p:nvPicPr>
          <p:cNvPr id="4" name="Picture 3" descr="TIM截图20200711195530"/>
          <p:cNvPicPr>
            <a:picLocks noChangeAspect="1"/>
          </p:cNvPicPr>
          <p:nvPr/>
        </p:nvPicPr>
        <p:blipFill>
          <a:blip r:embed="rId3"/>
          <a:stretch>
            <a:fillRect/>
          </a:stretch>
        </p:blipFill>
        <p:spPr>
          <a:xfrm>
            <a:off x="7346315" y="2519680"/>
            <a:ext cx="4869180" cy="384810"/>
          </a:xfrm>
          <a:prstGeom prst="rect">
            <a:avLst/>
          </a:prstGeom>
        </p:spPr>
      </p:pic>
      <p:pic>
        <p:nvPicPr>
          <p:cNvPr id="5" name="Picture 4" descr="TIM截图20200711195540"/>
          <p:cNvPicPr>
            <a:picLocks noChangeAspect="1"/>
          </p:cNvPicPr>
          <p:nvPr/>
        </p:nvPicPr>
        <p:blipFill>
          <a:blip r:embed="rId4"/>
          <a:stretch>
            <a:fillRect/>
          </a:stretch>
        </p:blipFill>
        <p:spPr>
          <a:xfrm>
            <a:off x="6651625" y="3622040"/>
            <a:ext cx="5563870" cy="343535"/>
          </a:xfrm>
          <a:prstGeom prst="rect">
            <a:avLst/>
          </a:prstGeom>
        </p:spPr>
      </p:pic>
      <p:pic>
        <p:nvPicPr>
          <p:cNvPr id="6" name="Picture 5" descr="TIM截图20200711195553"/>
          <p:cNvPicPr>
            <a:picLocks noChangeAspect="1"/>
          </p:cNvPicPr>
          <p:nvPr/>
        </p:nvPicPr>
        <p:blipFill>
          <a:blip r:embed="rId5"/>
          <a:stretch>
            <a:fillRect/>
          </a:stretch>
        </p:blipFill>
        <p:spPr>
          <a:xfrm>
            <a:off x="7614285" y="4903470"/>
            <a:ext cx="4561840" cy="451485"/>
          </a:xfrm>
          <a:prstGeom prst="rect">
            <a:avLst/>
          </a:prstGeom>
        </p:spPr>
      </p:pic>
      <p:pic>
        <p:nvPicPr>
          <p:cNvPr id="7" name="Picture 6" descr="TIM截图20200711200436"/>
          <p:cNvPicPr>
            <a:picLocks noChangeAspect="1"/>
          </p:cNvPicPr>
          <p:nvPr/>
        </p:nvPicPr>
        <p:blipFill>
          <a:blip r:embed="rId6"/>
          <a:stretch>
            <a:fillRect/>
          </a:stretch>
        </p:blipFill>
        <p:spPr>
          <a:xfrm>
            <a:off x="5364480" y="4685665"/>
            <a:ext cx="2218055" cy="2092325"/>
          </a:xfrm>
          <a:prstGeom prst="rect">
            <a:avLst/>
          </a:prstGeom>
        </p:spPr>
      </p:pic>
      <p:sp>
        <p:nvSpPr>
          <p:cNvPr id="9"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1" name="TextBox 9"/>
          <p:cNvSpPr txBox="1"/>
          <p:nvPr/>
        </p:nvSpPr>
        <p:spPr>
          <a:xfrm>
            <a:off x="6778549" y="111128"/>
            <a:ext cx="1344000" cy="58737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2" name="TextBox 6"/>
          <p:cNvSpPr txBox="1"/>
          <p:nvPr/>
        </p:nvSpPr>
        <p:spPr>
          <a:xfrm>
            <a:off x="3374949"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TextBox 10"/>
          <p:cNvSpPr txBox="1"/>
          <p:nvPr/>
        </p:nvSpPr>
        <p:spPr>
          <a:xfrm>
            <a:off x="8480349" y="215904"/>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TextBox 11"/>
          <p:cNvSpPr txBox="1"/>
          <p:nvPr/>
        </p:nvSpPr>
        <p:spPr>
          <a:xfrm>
            <a:off x="10182151"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3"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01"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 presetClass="entr" presetSubtype="8" decel="53300" fill="hold" nodeType="afterEffect">
                                  <p:stCondLst>
                                    <p:cond delay="0"/>
                                  </p:stCondLst>
                                  <p:childTnLst>
                                    <p:set>
                                      <p:cBhvr>
                                        <p:cTn id="13" dur="1" fill="hold">
                                          <p:stCondLst>
                                            <p:cond delay="0"/>
                                          </p:stCondLst>
                                        </p:cTn>
                                        <p:tgtEl>
                                          <p:spTgt spid="88"/>
                                        </p:tgtEl>
                                        <p:attrNameLst>
                                          <p:attrName>style.visibility</p:attrName>
                                        </p:attrNameLst>
                                      </p:cBhvr>
                                      <p:to>
                                        <p:strVal val="visible"/>
                                      </p:to>
                                    </p:set>
                                    <p:anim calcmode="lin" valueType="num">
                                      <p:cBhvr additive="base">
                                        <p:cTn id="14" dur="750" fill="hold"/>
                                        <p:tgtEl>
                                          <p:spTgt spid="88"/>
                                        </p:tgtEl>
                                        <p:attrNameLst>
                                          <p:attrName>ppt_x</p:attrName>
                                        </p:attrNameLst>
                                      </p:cBhvr>
                                      <p:tavLst>
                                        <p:tav tm="0">
                                          <p:val>
                                            <p:strVal val="0-#ppt_w/2"/>
                                          </p:val>
                                        </p:tav>
                                        <p:tav tm="100000">
                                          <p:val>
                                            <p:strVal val="#ppt_x"/>
                                          </p:val>
                                        </p:tav>
                                      </p:tavLst>
                                    </p:anim>
                                    <p:anim calcmode="lin" valueType="num">
                                      <p:cBhvr additive="base">
                                        <p:cTn id="15" dur="750" fill="hold"/>
                                        <p:tgtEl>
                                          <p:spTgt spid="88"/>
                                        </p:tgtEl>
                                        <p:attrNameLst>
                                          <p:attrName>ppt_y</p:attrName>
                                        </p:attrNameLst>
                                      </p:cBhvr>
                                      <p:tavLst>
                                        <p:tav tm="0">
                                          <p:val>
                                            <p:strVal val="#ppt_y"/>
                                          </p:val>
                                        </p:tav>
                                        <p:tav tm="100000">
                                          <p:val>
                                            <p:strVal val="#ppt_y"/>
                                          </p:val>
                                        </p:tav>
                                      </p:tavLst>
                                    </p:anim>
                                  </p:childTnLst>
                                </p:cTn>
                              </p:par>
                              <p:par>
                                <p:cTn id="16" presetID="2" presetClass="entr" presetSubtype="2" decel="53300" fill="hold" nodeType="withEffect">
                                  <p:stCondLst>
                                    <p:cond delay="0"/>
                                  </p:stCondLst>
                                  <p:childTnLst>
                                    <p:set>
                                      <p:cBhvr>
                                        <p:cTn id="17" dur="1" fill="hold">
                                          <p:stCondLst>
                                            <p:cond delay="0"/>
                                          </p:stCondLst>
                                        </p:cTn>
                                        <p:tgtEl>
                                          <p:spTgt spid="94"/>
                                        </p:tgtEl>
                                        <p:attrNameLst>
                                          <p:attrName>style.visibility</p:attrName>
                                        </p:attrNameLst>
                                      </p:cBhvr>
                                      <p:to>
                                        <p:strVal val="visible"/>
                                      </p:to>
                                    </p:set>
                                    <p:anim calcmode="lin" valueType="num">
                                      <p:cBhvr additive="base">
                                        <p:cTn id="18" dur="750" fill="hold"/>
                                        <p:tgtEl>
                                          <p:spTgt spid="94"/>
                                        </p:tgtEl>
                                        <p:attrNameLst>
                                          <p:attrName>ppt_x</p:attrName>
                                        </p:attrNameLst>
                                      </p:cBhvr>
                                      <p:tavLst>
                                        <p:tav tm="0">
                                          <p:val>
                                            <p:strVal val="1+#ppt_w/2"/>
                                          </p:val>
                                        </p:tav>
                                        <p:tav tm="100000">
                                          <p:val>
                                            <p:strVal val="#ppt_x"/>
                                          </p:val>
                                        </p:tav>
                                      </p:tavLst>
                                    </p:anim>
                                    <p:anim calcmode="lin" valueType="num">
                                      <p:cBhvr additive="base">
                                        <p:cTn id="19" dur="750" fill="hold"/>
                                        <p:tgtEl>
                                          <p:spTgt spid="94"/>
                                        </p:tgtEl>
                                        <p:attrNameLst>
                                          <p:attrName>ppt_y</p:attrName>
                                        </p:attrNameLst>
                                      </p:cBhvr>
                                      <p:tavLst>
                                        <p:tav tm="0">
                                          <p:val>
                                            <p:strVal val="#ppt_y"/>
                                          </p:val>
                                        </p:tav>
                                        <p:tav tm="100000">
                                          <p:val>
                                            <p:strVal val="#ppt_y"/>
                                          </p:val>
                                        </p:tav>
                                      </p:tavLst>
                                    </p:anim>
                                  </p:childTnLst>
                                </p:cTn>
                              </p:par>
                              <p:par>
                                <p:cTn id="20" presetID="2" presetClass="entr" presetSubtype="8" decel="53300" fill="hold" nodeType="withEffect">
                                  <p:stCondLst>
                                    <p:cond delay="500"/>
                                  </p:stCondLst>
                                  <p:childTnLst>
                                    <p:set>
                                      <p:cBhvr>
                                        <p:cTn id="21" dur="1" fill="hold">
                                          <p:stCondLst>
                                            <p:cond delay="0"/>
                                          </p:stCondLst>
                                        </p:cTn>
                                        <p:tgtEl>
                                          <p:spTgt spid="91"/>
                                        </p:tgtEl>
                                        <p:attrNameLst>
                                          <p:attrName>style.visibility</p:attrName>
                                        </p:attrNameLst>
                                      </p:cBhvr>
                                      <p:to>
                                        <p:strVal val="visible"/>
                                      </p:to>
                                    </p:set>
                                    <p:anim calcmode="lin" valueType="num">
                                      <p:cBhvr additive="base">
                                        <p:cTn id="22" dur="750" fill="hold"/>
                                        <p:tgtEl>
                                          <p:spTgt spid="91"/>
                                        </p:tgtEl>
                                        <p:attrNameLst>
                                          <p:attrName>ppt_x</p:attrName>
                                        </p:attrNameLst>
                                      </p:cBhvr>
                                      <p:tavLst>
                                        <p:tav tm="0">
                                          <p:val>
                                            <p:strVal val="0-#ppt_w/2"/>
                                          </p:val>
                                        </p:tav>
                                        <p:tav tm="100000">
                                          <p:val>
                                            <p:strVal val="#ppt_x"/>
                                          </p:val>
                                        </p:tav>
                                      </p:tavLst>
                                    </p:anim>
                                    <p:anim calcmode="lin" valueType="num">
                                      <p:cBhvr additive="base">
                                        <p:cTn id="23" dur="750" fill="hold"/>
                                        <p:tgtEl>
                                          <p:spTgt spid="91"/>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500" fill="hold"/>
                                        <p:tgtEl>
                                          <p:spTgt spid="13"/>
                                        </p:tgtEl>
                                        <p:attrNameLst>
                                          <p:attrName>ppt_w</p:attrName>
                                        </p:attrNameLst>
                                      </p:cBhvr>
                                      <p:tavLst>
                                        <p:tav tm="0">
                                          <p:val>
                                            <p:fltVal val="0"/>
                                          </p:val>
                                        </p:tav>
                                        <p:tav tm="100000">
                                          <p:val>
                                            <p:strVal val="#ppt_w"/>
                                          </p:val>
                                        </p:tav>
                                      </p:tavLst>
                                    </p:anim>
                                    <p:anim calcmode="lin" valueType="num">
                                      <p:cBhvr>
                                        <p:cTn id="34" dur="500" fill="hold"/>
                                        <p:tgtEl>
                                          <p:spTgt spid="13"/>
                                        </p:tgtEl>
                                        <p:attrNameLst>
                                          <p:attrName>ppt_h</p:attrName>
                                        </p:attrNameLst>
                                      </p:cBhvr>
                                      <p:tavLst>
                                        <p:tav tm="0">
                                          <p:val>
                                            <p:fltVal val="0"/>
                                          </p:val>
                                        </p:tav>
                                        <p:tav tm="100000">
                                          <p:val>
                                            <p:strVal val="#ppt_h"/>
                                          </p:val>
                                        </p:tav>
                                      </p:tavLst>
                                    </p:anim>
                                    <p:animEffect transition="in" filter="fade">
                                      <p:cBhvr>
                                        <p:cTn id="3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1"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46050" y="1089660"/>
            <a:ext cx="399923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3.5 </a:t>
            </a:r>
            <a:r>
              <a:rPr lang="zh-CN" altLang="en-US" sz="1860" dirty="0">
                <a:solidFill>
                  <a:schemeClr val="tx1">
                    <a:lumMod val="65000"/>
                    <a:lumOff val="35000"/>
                  </a:schemeClr>
                </a:solidFill>
                <a:latin typeface="微软雅黑" panose="020B0503020204020204" pitchFamily="34" charset="-122"/>
                <a:ea typeface="微软雅黑" panose="020B0503020204020204" pitchFamily="34" charset="-122"/>
                <a:sym typeface="+mn-ea"/>
              </a:rPr>
              <a:t>带LSTM预测模型的深度强化学习</a:t>
            </a:r>
            <a:endParaRPr lang="zh-CN" altLang="en-US" sz="186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5624830" y="2837180"/>
            <a:ext cx="1506220" cy="1754505"/>
            <a:chOff x="4240050" y="1789889"/>
            <a:chExt cx="3689782" cy="4297066"/>
          </a:xfrm>
          <a:solidFill>
            <a:srgbClr val="C00000"/>
          </a:solidFill>
        </p:grpSpPr>
        <p:sp>
          <p:nvSpPr>
            <p:cNvPr id="17" name="Freeform 59"/>
            <p:cNvSpPr/>
            <p:nvPr/>
          </p:nvSpPr>
          <p:spPr bwMode="auto">
            <a:xfrm>
              <a:off x="5532949" y="4115815"/>
              <a:ext cx="102289" cy="100446"/>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8" name="Freeform 204"/>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19" name="Freeform 205"/>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20" name="Freeform 206"/>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21" name="Freeform 207"/>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32" name="Freeform 208"/>
            <p:cNvSpPr/>
            <p:nvPr/>
          </p:nvSpPr>
          <p:spPr bwMode="auto">
            <a:xfrm>
              <a:off x="6846120" y="2683767"/>
              <a:ext cx="879134" cy="590697"/>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6" name="Freeform 209"/>
            <p:cNvSpPr/>
            <p:nvPr/>
          </p:nvSpPr>
          <p:spPr bwMode="auto">
            <a:xfrm>
              <a:off x="6730930" y="4562755"/>
              <a:ext cx="732612" cy="470899"/>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7" name="Freeform 210"/>
            <p:cNvSpPr/>
            <p:nvPr/>
          </p:nvSpPr>
          <p:spPr bwMode="auto">
            <a:xfrm>
              <a:off x="4446471" y="2683767"/>
              <a:ext cx="879134" cy="590697"/>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8" name="Freeform 211"/>
            <p:cNvSpPr/>
            <p:nvPr/>
          </p:nvSpPr>
          <p:spPr bwMode="auto">
            <a:xfrm>
              <a:off x="4677774" y="2271846"/>
              <a:ext cx="1132554" cy="9390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9" name="Freeform 212"/>
            <p:cNvSpPr/>
            <p:nvPr/>
          </p:nvSpPr>
          <p:spPr bwMode="auto">
            <a:xfrm>
              <a:off x="4915528" y="3156509"/>
              <a:ext cx="647832" cy="469056"/>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0" name="Freeform 213"/>
            <p:cNvSpPr/>
            <p:nvPr/>
          </p:nvSpPr>
          <p:spPr bwMode="auto">
            <a:xfrm>
              <a:off x="4929350" y="4122266"/>
              <a:ext cx="869919" cy="469056"/>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1" name="Freeform 214"/>
            <p:cNvSpPr/>
            <p:nvPr/>
          </p:nvSpPr>
          <p:spPr bwMode="auto">
            <a:xfrm>
              <a:off x="5020581" y="1789889"/>
              <a:ext cx="987874" cy="3876852"/>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42" name="Freeform 215"/>
            <p:cNvSpPr/>
            <p:nvPr/>
          </p:nvSpPr>
          <p:spPr bwMode="auto">
            <a:xfrm>
              <a:off x="4377357" y="3974823"/>
              <a:ext cx="617421" cy="616500"/>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3" name="Freeform 216"/>
            <p:cNvSpPr/>
            <p:nvPr/>
          </p:nvSpPr>
          <p:spPr bwMode="auto">
            <a:xfrm>
              <a:off x="5280451" y="3596998"/>
              <a:ext cx="728004" cy="261713"/>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4" name="Freeform 217"/>
            <p:cNvSpPr/>
            <p:nvPr/>
          </p:nvSpPr>
          <p:spPr bwMode="auto">
            <a:xfrm>
              <a:off x="5007680" y="5003243"/>
              <a:ext cx="571345" cy="457998"/>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5" name="Freeform 218"/>
            <p:cNvSpPr/>
            <p:nvPr/>
          </p:nvSpPr>
          <p:spPr bwMode="auto">
            <a:xfrm>
              <a:off x="5343115" y="5232702"/>
              <a:ext cx="571345" cy="228538"/>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6" name="Freeform 219"/>
            <p:cNvSpPr/>
            <p:nvPr/>
          </p:nvSpPr>
          <p:spPr bwMode="auto">
            <a:xfrm>
              <a:off x="4240050" y="3197978"/>
              <a:ext cx="892035" cy="885585"/>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7" name="Freeform 220"/>
            <p:cNvSpPr/>
            <p:nvPr/>
          </p:nvSpPr>
          <p:spPr bwMode="auto">
            <a:xfrm>
              <a:off x="4708184" y="4562755"/>
              <a:ext cx="516975" cy="470899"/>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8" name="Freeform 221"/>
            <p:cNvSpPr/>
            <p:nvPr/>
          </p:nvSpPr>
          <p:spPr bwMode="auto">
            <a:xfrm>
              <a:off x="6362320" y="2271846"/>
              <a:ext cx="1129789" cy="675477"/>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9" name="Freeform 222"/>
            <p:cNvSpPr/>
            <p:nvPr/>
          </p:nvSpPr>
          <p:spPr bwMode="auto">
            <a:xfrm>
              <a:off x="6608367" y="3156509"/>
              <a:ext cx="647832" cy="469056"/>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0" name="Freeform 223"/>
            <p:cNvSpPr/>
            <p:nvPr/>
          </p:nvSpPr>
          <p:spPr bwMode="auto">
            <a:xfrm>
              <a:off x="6372457" y="4122266"/>
              <a:ext cx="735376" cy="469056"/>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1" name="Freeform 224"/>
            <p:cNvSpPr/>
            <p:nvPr/>
          </p:nvSpPr>
          <p:spPr bwMode="auto">
            <a:xfrm>
              <a:off x="6163271" y="1789889"/>
              <a:ext cx="987874" cy="4245461"/>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2" name="Freeform 225"/>
            <p:cNvSpPr/>
            <p:nvPr/>
          </p:nvSpPr>
          <p:spPr bwMode="auto">
            <a:xfrm>
              <a:off x="6597309" y="3974823"/>
              <a:ext cx="1197981" cy="616500"/>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3" name="Freeform 226"/>
            <p:cNvSpPr/>
            <p:nvPr/>
          </p:nvSpPr>
          <p:spPr bwMode="auto">
            <a:xfrm>
              <a:off x="6163271" y="3596998"/>
              <a:ext cx="728926" cy="261713"/>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4" name="Freeform 227"/>
            <p:cNvSpPr/>
            <p:nvPr/>
          </p:nvSpPr>
          <p:spPr bwMode="auto">
            <a:xfrm>
              <a:off x="6401025" y="5003243"/>
              <a:ext cx="571345" cy="457998"/>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5" name="Freeform 228"/>
            <p:cNvSpPr/>
            <p:nvPr/>
          </p:nvSpPr>
          <p:spPr bwMode="auto">
            <a:xfrm>
              <a:off x="7037797" y="3197978"/>
              <a:ext cx="892035" cy="885585"/>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6" name="Oval 230"/>
            <p:cNvSpPr>
              <a:spLocks noChangeArrowheads="1"/>
            </p:cNvSpPr>
            <p:nvPr/>
          </p:nvSpPr>
          <p:spPr bwMode="auto">
            <a:xfrm>
              <a:off x="6555841"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7" name="Oval 231"/>
            <p:cNvSpPr>
              <a:spLocks noChangeArrowheads="1"/>
            </p:cNvSpPr>
            <p:nvPr/>
          </p:nvSpPr>
          <p:spPr bwMode="auto">
            <a:xfrm>
              <a:off x="730596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8" name="Oval 232"/>
            <p:cNvSpPr>
              <a:spLocks noChangeArrowheads="1"/>
            </p:cNvSpPr>
            <p:nvPr/>
          </p:nvSpPr>
          <p:spPr bwMode="auto">
            <a:xfrm>
              <a:off x="6972370" y="3119648"/>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9" name="Oval 233"/>
            <p:cNvSpPr>
              <a:spLocks noChangeArrowheads="1"/>
            </p:cNvSpPr>
            <p:nvPr/>
          </p:nvSpPr>
          <p:spPr bwMode="auto">
            <a:xfrm>
              <a:off x="7005544"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0" name="Oval 234"/>
            <p:cNvSpPr>
              <a:spLocks noChangeArrowheads="1"/>
            </p:cNvSpPr>
            <p:nvPr/>
          </p:nvSpPr>
          <p:spPr bwMode="auto">
            <a:xfrm>
              <a:off x="6327303" y="2894797"/>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1" name="Oval 235"/>
            <p:cNvSpPr>
              <a:spLocks noChangeArrowheads="1"/>
            </p:cNvSpPr>
            <p:nvPr/>
          </p:nvSpPr>
          <p:spPr bwMode="auto">
            <a:xfrm>
              <a:off x="6126410" y="5984666"/>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2" name="Oval 236"/>
            <p:cNvSpPr>
              <a:spLocks noChangeArrowheads="1"/>
            </p:cNvSpPr>
            <p:nvPr/>
          </p:nvSpPr>
          <p:spPr bwMode="auto">
            <a:xfrm>
              <a:off x="6606524" y="2234064"/>
              <a:ext cx="102289"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3" name="Oval 237"/>
            <p:cNvSpPr>
              <a:spLocks noChangeArrowheads="1"/>
            </p:cNvSpPr>
            <p:nvPr/>
          </p:nvSpPr>
          <p:spPr bwMode="auto">
            <a:xfrm>
              <a:off x="6351262" y="5395813"/>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4" name="Oval 238"/>
            <p:cNvSpPr>
              <a:spLocks noChangeArrowheads="1"/>
            </p:cNvSpPr>
            <p:nvPr/>
          </p:nvSpPr>
          <p:spPr bwMode="auto">
            <a:xfrm>
              <a:off x="6695912"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5" name="Oval 239"/>
            <p:cNvSpPr>
              <a:spLocks noChangeArrowheads="1"/>
            </p:cNvSpPr>
            <p:nvPr/>
          </p:nvSpPr>
          <p:spPr bwMode="auto">
            <a:xfrm>
              <a:off x="5513596"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6" name="Oval 240"/>
            <p:cNvSpPr>
              <a:spLocks noChangeArrowheads="1"/>
            </p:cNvSpPr>
            <p:nvPr/>
          </p:nvSpPr>
          <p:spPr bwMode="auto">
            <a:xfrm>
              <a:off x="5173554"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7" name="Oval 241"/>
            <p:cNvSpPr>
              <a:spLocks noChangeArrowheads="1"/>
            </p:cNvSpPr>
            <p:nvPr/>
          </p:nvSpPr>
          <p:spPr bwMode="auto">
            <a:xfrm>
              <a:off x="5849031" y="5171882"/>
              <a:ext cx="103211"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8" name="Oval 242"/>
            <p:cNvSpPr>
              <a:spLocks noChangeArrowheads="1"/>
            </p:cNvSpPr>
            <p:nvPr/>
          </p:nvSpPr>
          <p:spPr bwMode="auto">
            <a:xfrm>
              <a:off x="5081402"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9" name="Oval 243"/>
            <p:cNvSpPr>
              <a:spLocks noChangeArrowheads="1"/>
            </p:cNvSpPr>
            <p:nvPr/>
          </p:nvSpPr>
          <p:spPr bwMode="auto">
            <a:xfrm>
              <a:off x="476071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0" name="Oval 244"/>
            <p:cNvSpPr>
              <a:spLocks noChangeArrowheads="1"/>
            </p:cNvSpPr>
            <p:nvPr/>
          </p:nvSpPr>
          <p:spPr bwMode="auto">
            <a:xfrm>
              <a:off x="5943027" y="5614213"/>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1" name="Oval 245"/>
            <p:cNvSpPr>
              <a:spLocks noChangeArrowheads="1"/>
            </p:cNvSpPr>
            <p:nvPr/>
          </p:nvSpPr>
          <p:spPr bwMode="auto">
            <a:xfrm>
              <a:off x="5081402" y="3113197"/>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2" name="Oval 246"/>
            <p:cNvSpPr>
              <a:spLocks noChangeArrowheads="1"/>
            </p:cNvSpPr>
            <p:nvPr/>
          </p:nvSpPr>
          <p:spPr bwMode="auto">
            <a:xfrm>
              <a:off x="5432502" y="3145451"/>
              <a:ext cx="103211"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3" name="Oval 247"/>
            <p:cNvSpPr>
              <a:spLocks noChangeArrowheads="1"/>
            </p:cNvSpPr>
            <p:nvPr/>
          </p:nvSpPr>
          <p:spPr bwMode="auto">
            <a:xfrm>
              <a:off x="5462913" y="2234064"/>
              <a:ext cx="100446"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grpSp>
          <p:nvGrpSpPr>
            <p:cNvPr id="74" name="组合 73"/>
            <p:cNvGrpSpPr/>
            <p:nvPr/>
          </p:nvGrpSpPr>
          <p:grpSpPr>
            <a:xfrm>
              <a:off x="5371682" y="4735080"/>
              <a:ext cx="462605" cy="464447"/>
              <a:chOff x="5371682" y="4735080"/>
              <a:chExt cx="462605" cy="464447"/>
            </a:xfrm>
            <a:grpFill/>
          </p:grpSpPr>
          <p:sp>
            <p:nvSpPr>
              <p:cNvPr id="86"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7" name="任意多边形 8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sp>
          <p:nvSpPr>
            <p:cNvPr id="75" name="Rectangle 376"/>
            <p:cNvSpPr>
              <a:spLocks noChangeArrowheads="1"/>
            </p:cNvSpPr>
            <p:nvPr/>
          </p:nvSpPr>
          <p:spPr bwMode="auto">
            <a:xfrm>
              <a:off x="7766723" y="3957313"/>
              <a:ext cx="28568" cy="17509"/>
            </a:xfrm>
            <a:prstGeom prst="rect">
              <a:avLst/>
            </a:prstGeom>
            <a:grpFill/>
            <a:ln>
              <a:noFill/>
            </a:ln>
          </p:spPr>
          <p:txBody>
            <a:bodyPr vert="horz" wrap="square" lIns="91440" tIns="45720" rIns="91440" bIns="45720" numCol="1" anchor="t" anchorCtr="0" compatLnSpc="1"/>
            <a:lstStyle/>
            <a:p>
              <a:endParaRPr lang="zh-CN" altLang="en-US"/>
            </a:p>
          </p:txBody>
        </p:sp>
        <p:sp>
          <p:nvSpPr>
            <p:cNvPr id="76" name="Freeform 377"/>
            <p:cNvSpPr/>
            <p:nvPr/>
          </p:nvSpPr>
          <p:spPr bwMode="auto">
            <a:xfrm>
              <a:off x="7766723" y="3957313"/>
              <a:ext cx="28568" cy="17509"/>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grpFill/>
            <a:ln>
              <a:noFill/>
            </a:ln>
          </p:spPr>
          <p:txBody>
            <a:bodyPr vert="horz" wrap="square" lIns="91440" tIns="45720" rIns="91440" bIns="45720" numCol="1" anchor="t" anchorCtr="0" compatLnSpc="1"/>
            <a:lstStyle/>
            <a:p>
              <a:endParaRPr lang="zh-CN" altLang="en-US"/>
            </a:p>
          </p:txBody>
        </p:sp>
        <p:grpSp>
          <p:nvGrpSpPr>
            <p:cNvPr id="77" name="组合 76"/>
            <p:cNvGrpSpPr/>
            <p:nvPr/>
          </p:nvGrpSpPr>
          <p:grpSpPr>
            <a:xfrm>
              <a:off x="4446471" y="3454161"/>
              <a:ext cx="462605" cy="464447"/>
              <a:chOff x="5371682" y="4735080"/>
              <a:chExt cx="462605" cy="464447"/>
            </a:xfrm>
            <a:grpFill/>
          </p:grpSpPr>
          <p:sp>
            <p:nvSpPr>
              <p:cNvPr id="84"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85" name="任意多边形 8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solidFill>
                  <a:schemeClr val="accent1"/>
                </a:solidFill>
              </a:ln>
            </p:spPr>
            <p:txBody>
              <a:bodyPr vert="horz" wrap="square" lIns="91440" tIns="45720" rIns="91440" bIns="45720" numCol="1" anchor="t" anchorCtr="0" compatLnSpc="1">
                <a:noAutofit/>
              </a:bodyPr>
              <a:lstStyle/>
              <a:p>
                <a:endParaRPr lang="zh-CN" altLang="en-US"/>
              </a:p>
            </p:txBody>
          </p:sp>
        </p:grpSp>
        <p:grpSp>
          <p:nvGrpSpPr>
            <p:cNvPr id="78" name="组合 77"/>
            <p:cNvGrpSpPr/>
            <p:nvPr/>
          </p:nvGrpSpPr>
          <p:grpSpPr>
            <a:xfrm>
              <a:off x="6243433" y="2242586"/>
              <a:ext cx="462605" cy="464447"/>
              <a:chOff x="5371682" y="4735080"/>
              <a:chExt cx="462605" cy="464447"/>
            </a:xfrm>
            <a:grpFill/>
          </p:grpSpPr>
          <p:sp>
            <p:nvSpPr>
              <p:cNvPr id="82"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3" name="任意多边形 8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nvGrpSpPr>
            <p:cNvPr id="79" name="组合 78"/>
            <p:cNvGrpSpPr/>
            <p:nvPr/>
          </p:nvGrpSpPr>
          <p:grpSpPr>
            <a:xfrm>
              <a:off x="7273063" y="3408546"/>
              <a:ext cx="462605" cy="464447"/>
              <a:chOff x="5371682" y="4735080"/>
              <a:chExt cx="462605" cy="464447"/>
            </a:xfrm>
            <a:grpFill/>
          </p:grpSpPr>
          <p:sp>
            <p:nvSpPr>
              <p:cNvPr id="80"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1" name="任意多边形 8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grpSp>
        <p:nvGrpSpPr>
          <p:cNvPr id="88" name="组合 87"/>
          <p:cNvGrpSpPr/>
          <p:nvPr/>
        </p:nvGrpSpPr>
        <p:grpSpPr>
          <a:xfrm>
            <a:off x="551180" y="1555750"/>
            <a:ext cx="4813300" cy="737235"/>
            <a:chOff x="551384" y="2224348"/>
            <a:chExt cx="4018586" cy="1115745"/>
          </a:xfrm>
        </p:grpSpPr>
        <p:sp>
          <p:nvSpPr>
            <p:cNvPr id="89" name="学论网-专注原创-www.xuelun.me"/>
            <p:cNvSpPr/>
            <p:nvPr/>
          </p:nvSpPr>
          <p:spPr>
            <a:xfrm>
              <a:off x="741044" y="2224348"/>
              <a:ext cx="3828926" cy="1115745"/>
            </a:xfrm>
            <a:prstGeom prst="rect">
              <a:avLst/>
            </a:prstGeom>
          </p:spPr>
          <p:txBody>
            <a:bodyPr wrap="square">
              <a:spAutoFit/>
            </a:bodyPr>
            <a:lstStyle/>
            <a:p>
              <a:pPr>
                <a:lnSpc>
                  <a:spcPct val="150000"/>
                </a:lnSpc>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在训练阶段和决策阶段引入了LSTM预测强化学习的系统模型</a:t>
              </a:r>
              <a:endPar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学论网-专注原创-www.xuelun.me"/>
            <p:cNvSpPr/>
            <p:nvPr/>
          </p:nvSpPr>
          <p:spPr>
            <a:xfrm>
              <a:off x="551384"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551180" y="2832735"/>
            <a:ext cx="4955540" cy="3738245"/>
            <a:chOff x="551384" y="4383480"/>
            <a:chExt cx="4018586" cy="3738245"/>
          </a:xfrm>
        </p:grpSpPr>
        <p:sp>
          <p:nvSpPr>
            <p:cNvPr id="92" name="学论网-专注原创-www.xuelun.me"/>
            <p:cNvSpPr/>
            <p:nvPr/>
          </p:nvSpPr>
          <p:spPr>
            <a:xfrm>
              <a:off x="741044" y="4383480"/>
              <a:ext cx="3828926" cy="3738245"/>
            </a:xfrm>
            <a:prstGeom prst="rect">
              <a:avLst/>
            </a:prstGeom>
          </p:spPr>
          <p:txBody>
            <a:bodyPr wrap="square">
              <a:spAutoFit/>
            </a:bodyPr>
            <a:lstStyle/>
            <a:p>
              <a:pPr>
                <a:lnSpc>
                  <a:spcPct val="150000"/>
                </a:lnSpc>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训练</a:t>
              </a:r>
              <a:r>
                <a:rPr sz="1400" b="1" dirty="0">
                  <a:solidFill>
                    <a:schemeClr val="tx1">
                      <a:lumMod val="65000"/>
                      <a:lumOff val="35000"/>
                    </a:schemeClr>
                  </a:solidFill>
                  <a:latin typeface="微软雅黑" panose="020B0503020204020204" pitchFamily="34" charset="-122"/>
                  <a:ea typeface="微软雅黑" panose="020B0503020204020204" pitchFamily="34" charset="-122"/>
                </a:rPr>
                <a:t>阶段使用LSTM</a:t>
              </a:r>
              <a:r>
                <a:rPr lang="zh-CN" sz="1400" b="1" dirty="0">
                  <a:solidFill>
                    <a:schemeClr val="tx1">
                      <a:lumMod val="65000"/>
                      <a:lumOff val="35000"/>
                    </a:schemeClr>
                  </a:solidFill>
                  <a:latin typeface="微软雅黑" panose="020B0503020204020204" pitchFamily="34" charset="-122"/>
                  <a:ea typeface="微软雅黑" panose="020B0503020204020204" pitchFamily="34" charset="-122"/>
                </a:rPr>
                <a:t>仿真环境</a:t>
              </a:r>
              <a:r>
                <a:rPr sz="1400" b="1" dirty="0">
                  <a:solidFill>
                    <a:schemeClr val="tx1">
                      <a:lumMod val="65000"/>
                      <a:lumOff val="35000"/>
                    </a:schemeClr>
                  </a:solidFill>
                  <a:latin typeface="微软雅黑" panose="020B0503020204020204" pitchFamily="34" charset="-122"/>
                  <a:ea typeface="微软雅黑" panose="020B0503020204020204" pitchFamily="34" charset="-122"/>
                </a:rPr>
                <a:t>的DRL</a:t>
              </a:r>
              <a:endParaRPr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使用</a:t>
              </a:r>
              <a:r>
                <a:rPr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LSTM</a:t>
              </a:r>
              <a:r>
                <a:rPr sz="1200" dirty="0">
                  <a:solidFill>
                    <a:schemeClr val="tx1">
                      <a:lumMod val="65000"/>
                      <a:lumOff val="35000"/>
                    </a:schemeClr>
                  </a:solidFill>
                  <a:latin typeface="微软雅黑" panose="020B0503020204020204" pitchFamily="34" charset="-122"/>
                  <a:ea typeface="微软雅黑" panose="020B0503020204020204" pitchFamily="34" charset="-122"/>
                </a:rPr>
                <a:t>在训练阶段</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可以</a:t>
              </a:r>
              <a:r>
                <a:rPr sz="1200" dirty="0">
                  <a:solidFill>
                    <a:schemeClr val="tx1">
                      <a:lumMod val="65000"/>
                      <a:lumOff val="35000"/>
                    </a:schemeClr>
                  </a:solidFill>
                  <a:latin typeface="微软雅黑" panose="020B0503020204020204" pitchFamily="34" charset="-122"/>
                  <a:ea typeface="微软雅黑" panose="020B0503020204020204" pitchFamily="34" charset="-122"/>
                </a:rPr>
                <a:t>生成更多的训练数据</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。因为</a:t>
              </a:r>
              <a:r>
                <a:rPr sz="1200" dirty="0">
                  <a:solidFill>
                    <a:schemeClr val="tx1">
                      <a:lumMod val="65000"/>
                      <a:lumOff val="35000"/>
                    </a:schemeClr>
                  </a:solidFill>
                  <a:latin typeface="微软雅黑" panose="020B0503020204020204" pitchFamily="34" charset="-122"/>
                  <a:ea typeface="微软雅黑" panose="020B0503020204020204" pitchFamily="34" charset="-122"/>
                </a:rPr>
                <a:t>LSTM</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可以</a:t>
              </a:r>
              <a:r>
                <a:rPr sz="1200" dirty="0">
                  <a:solidFill>
                    <a:schemeClr val="tx1">
                      <a:lumMod val="65000"/>
                      <a:lumOff val="35000"/>
                    </a:schemeClr>
                  </a:solidFill>
                  <a:latin typeface="微软雅黑" panose="020B0503020204020204" pitchFamily="34" charset="-122"/>
                  <a:ea typeface="微软雅黑" panose="020B0503020204020204" pitchFamily="34" charset="-122"/>
                </a:rPr>
                <a:t>跟踪和学习现实环境中的关键动态因素，生成更多的综合数据</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sz="1200" dirty="0">
                  <a:solidFill>
                    <a:schemeClr val="tx1">
                      <a:lumMod val="65000"/>
                      <a:lumOff val="35000"/>
                    </a:schemeClr>
                  </a:solidFill>
                  <a:latin typeface="微软雅黑" panose="020B0503020204020204" pitchFamily="34" charset="-122"/>
                  <a:ea typeface="微软雅黑" panose="020B0503020204020204" pitchFamily="34" charset="-122"/>
                </a:rPr>
                <a:t>来预测运动事件的轨迹。通过预测跟踪，模拟器可以模拟基于LSTM预测器的物联网网络。对实际环境进行了动态和静态模拟。</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如</a:t>
              </a:r>
              <a:r>
                <a:rPr sz="1200" dirty="0">
                  <a:solidFill>
                    <a:schemeClr val="tx1">
                      <a:lumMod val="65000"/>
                      <a:lumOff val="35000"/>
                    </a:schemeClr>
                  </a:solidFill>
                  <a:latin typeface="微软雅黑" panose="020B0503020204020204" pitchFamily="34" charset="-122"/>
                  <a:ea typeface="微软雅黑" panose="020B0503020204020204" pitchFamily="34" charset="-122"/>
                </a:rPr>
                <a:t>图显示了</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训练</a:t>
              </a:r>
              <a:r>
                <a:rPr sz="1200" dirty="0">
                  <a:solidFill>
                    <a:schemeClr val="tx1">
                      <a:lumMod val="65000"/>
                      <a:lumOff val="35000"/>
                    </a:schemeClr>
                  </a:solidFill>
                  <a:latin typeface="微软雅黑" panose="020B0503020204020204" pitchFamily="34" charset="-122"/>
                  <a:ea typeface="微软雅黑" panose="020B0503020204020204" pitchFamily="34" charset="-122"/>
                </a:rPr>
                <a:t>阶段的DRL和LSTM预测模型。DRL模型仍然与模拟器交互，以避免与真实环境的直接交互。在模拟器中，建立了一个LSTM预测器来模拟真实环境的动态行为。再加上模拟器中的静态因素，模拟器可以形成一个与真实世界非常相似的环境。</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sz="1200" dirty="0">
                  <a:solidFill>
                    <a:schemeClr val="tx1">
                      <a:lumMod val="65000"/>
                      <a:lumOff val="35000"/>
                    </a:schemeClr>
                  </a:solidFill>
                  <a:latin typeface="微软雅黑" panose="020B0503020204020204" pitchFamily="34" charset="-122"/>
                  <a:ea typeface="微软雅黑" panose="020B0503020204020204" pitchFamily="34" charset="-122"/>
                </a:rPr>
                <a:t>使用LSTM算法不仅考虑了运动事件的最近</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发生</a:t>
              </a:r>
              <a:r>
                <a:rPr sz="1200" dirty="0">
                  <a:solidFill>
                    <a:schemeClr val="tx1">
                      <a:lumMod val="65000"/>
                      <a:lumOff val="35000"/>
                    </a:schemeClr>
                  </a:solidFill>
                  <a:latin typeface="微软雅黑" panose="020B0503020204020204" pitchFamily="34" charset="-122"/>
                  <a:ea typeface="微软雅黑" panose="020B0503020204020204" pitchFamily="34" charset="-122"/>
                </a:rPr>
                <a:t>，而且考虑了它的长期行为。</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sz="1200" dirty="0">
                  <a:solidFill>
                    <a:schemeClr val="tx1">
                      <a:lumMod val="65000"/>
                      <a:lumOff val="35000"/>
                    </a:schemeClr>
                  </a:solidFill>
                  <a:latin typeface="微软雅黑" panose="020B0503020204020204" pitchFamily="34" charset="-122"/>
                  <a:ea typeface="微软雅黑" panose="020B0503020204020204" pitchFamily="34" charset="-122"/>
                </a:rPr>
                <a:t>一个简单的RNN不能很好地预测这种情况，而LSTM可以对一段时间前在某些区域发生的事情有长期的记忆。</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3" name="学论网-专注原创-www.xuelun.me"/>
            <p:cNvSpPr/>
            <p:nvPr/>
          </p:nvSpPr>
          <p:spPr>
            <a:xfrm>
              <a:off x="551384"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4" name="组合 93"/>
          <p:cNvGrpSpPr/>
          <p:nvPr/>
        </p:nvGrpSpPr>
        <p:grpSpPr>
          <a:xfrm>
            <a:off x="5875020" y="887095"/>
            <a:ext cx="6173470" cy="1799590"/>
            <a:chOff x="7904788" y="2224348"/>
            <a:chExt cx="4018586" cy="1799590"/>
          </a:xfrm>
        </p:grpSpPr>
        <p:sp>
          <p:nvSpPr>
            <p:cNvPr id="95" name="学论网-专注原创-www.xuelun.me"/>
            <p:cNvSpPr/>
            <p:nvPr/>
          </p:nvSpPr>
          <p:spPr>
            <a:xfrm>
              <a:off x="8094448" y="2224348"/>
              <a:ext cx="3828926" cy="1799590"/>
            </a:xfrm>
            <a:prstGeom prst="rect">
              <a:avLst/>
            </a:prstGeom>
          </p:spPr>
          <p:txBody>
            <a:bodyPr wrap="square">
              <a:spAutoFit/>
            </a:bodyPr>
            <a:lstStyle/>
            <a:p>
              <a:pPr>
                <a:lnSpc>
                  <a:spcPct val="150000"/>
                </a:lnSpc>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决策阶段使用</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LSTM预测模型的DRL</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sz="1200" dirty="0">
                  <a:solidFill>
                    <a:schemeClr val="tx1">
                      <a:lumMod val="65000"/>
                      <a:lumOff val="35000"/>
                    </a:schemeClr>
                  </a:solidFill>
                  <a:latin typeface="微软雅黑" panose="020B0503020204020204" pitchFamily="34" charset="-122"/>
                  <a:ea typeface="微软雅黑" panose="020B0503020204020204" pitchFamily="34" charset="-122"/>
                </a:rPr>
                <a:t>在决策阶段</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LSTM</a:t>
              </a:r>
              <a:r>
                <a:rPr sz="1200" dirty="0">
                  <a:solidFill>
                    <a:schemeClr val="tx1">
                      <a:lumMod val="65000"/>
                      <a:lumOff val="35000"/>
                    </a:schemeClr>
                  </a:solidFill>
                  <a:latin typeface="微软雅黑" panose="020B0503020204020204" pitchFamily="34" charset="-122"/>
                  <a:ea typeface="微软雅黑" panose="020B0503020204020204" pitchFamily="34" charset="-122"/>
                </a:rPr>
                <a:t>也用于对</a:t>
              </a:r>
              <a:r>
                <a:rPr lang="en-US" sz="1200" dirty="0">
                  <a:solidFill>
                    <a:schemeClr val="tx1">
                      <a:lumMod val="65000"/>
                      <a:lumOff val="35000"/>
                    </a:schemeClr>
                  </a:solidFill>
                  <a:latin typeface="微软雅黑" panose="020B0503020204020204" pitchFamily="34" charset="-122"/>
                  <a:ea typeface="微软雅黑" panose="020B0503020204020204" pitchFamily="34" charset="-122"/>
                </a:rPr>
                <a:t>DRL</a:t>
              </a:r>
              <a:r>
                <a:rPr sz="1200" dirty="0">
                  <a:solidFill>
                    <a:schemeClr val="tx1">
                      <a:lumMod val="65000"/>
                      <a:lumOff val="35000"/>
                    </a:schemeClr>
                  </a:solidFill>
                  <a:latin typeface="微软雅黑" panose="020B0503020204020204" pitchFamily="34" charset="-122"/>
                  <a:ea typeface="微软雅黑" panose="020B0503020204020204" pitchFamily="34" charset="-122"/>
                </a:rPr>
                <a:t>模型的未来状态</a:t>
              </a: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的</a:t>
              </a:r>
              <a:r>
                <a:rPr sz="1200" dirty="0">
                  <a:solidFill>
                    <a:schemeClr val="tx1">
                      <a:lumMod val="65000"/>
                      <a:lumOff val="35000"/>
                    </a:schemeClr>
                  </a:solidFill>
                  <a:latin typeface="微软雅黑" panose="020B0503020204020204" pitchFamily="34" charset="-122"/>
                  <a:ea typeface="微软雅黑" panose="020B0503020204020204" pitchFamily="34" charset="-122"/>
                </a:rPr>
                <a:t>动态预测</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sz="1200" dirty="0">
                  <a:solidFill>
                    <a:schemeClr val="tx1">
                      <a:lumMod val="65000"/>
                      <a:lumOff val="35000"/>
                    </a:schemeClr>
                  </a:solidFill>
                  <a:latin typeface="微软雅黑" panose="020B0503020204020204" pitchFamily="34" charset="-122"/>
                  <a:ea typeface="微软雅黑" panose="020B0503020204020204" pitchFamily="34" charset="-122"/>
                </a:rPr>
                <a:t>agent</a:t>
              </a:r>
              <a:r>
                <a:rPr sz="1200" dirty="0">
                  <a:solidFill>
                    <a:schemeClr val="tx1">
                      <a:lumMod val="65000"/>
                      <a:lumOff val="35000"/>
                    </a:schemeClr>
                  </a:solidFill>
                  <a:latin typeface="微软雅黑" panose="020B0503020204020204" pitchFamily="34" charset="-122"/>
                  <a:ea typeface="微软雅黑" panose="020B0503020204020204" pitchFamily="34" charset="-122"/>
                </a:rPr>
                <a:t>的输入是邻居连接条件、每个节点所属的集群、事件位置和事件短期行为。前三种可以直接从环境中观察到。最后一种事件短期行为，需要用LSTM预测因子进行预测。DRL-agent采用动态因子预测和静态因子相结合的复合信息，将预测行为输出到真实环境中。</a:t>
              </a:r>
              <a:endParaRPr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8"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0" name="TextBox 9"/>
          <p:cNvSpPr txBox="1"/>
          <p:nvPr/>
        </p:nvSpPr>
        <p:spPr>
          <a:xfrm>
            <a:off x="6778549" y="111128"/>
            <a:ext cx="1344000" cy="58737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深度强化学习模型描述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1" name="TextBox 6"/>
          <p:cNvSpPr txBox="1"/>
          <p:nvPr/>
        </p:nvSpPr>
        <p:spPr>
          <a:xfrm>
            <a:off x="3374949"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问题描述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TextBox 10"/>
          <p:cNvSpPr txBox="1"/>
          <p:nvPr/>
        </p:nvSpPr>
        <p:spPr>
          <a:xfrm>
            <a:off x="8480349" y="215904"/>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实验结果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TextBox 11"/>
          <p:cNvSpPr txBox="1"/>
          <p:nvPr/>
        </p:nvSpPr>
        <p:spPr>
          <a:xfrm>
            <a:off x="10182151" y="215903"/>
            <a:ext cx="1344000" cy="340995"/>
          </a:xfrm>
          <a:prstGeom prst="rect">
            <a:avLst/>
          </a:prstGeom>
          <a:noFill/>
        </p:spPr>
        <p:txBody>
          <a:bodyPr wrap="square" lIns="0" tIns="48000" rIns="0" bIns="48000" rtlCol="0">
            <a:spAutoFit/>
          </a:bodyPr>
          <a:lstStyle/>
          <a:p>
            <a:pPr algn="ctr">
              <a:buClrTx/>
              <a:buSzTx/>
              <a:buFontTx/>
            </a:pP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参考文献</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优化目标</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3"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1" name="Picture 100" descr="TIM截图20200711205246"/>
          <p:cNvPicPr>
            <a:picLocks noChangeAspect="1"/>
          </p:cNvPicPr>
          <p:nvPr/>
        </p:nvPicPr>
        <p:blipFill>
          <a:blip r:embed="rId2"/>
          <a:stretch>
            <a:fillRect/>
          </a:stretch>
        </p:blipFill>
        <p:spPr>
          <a:xfrm>
            <a:off x="5473065" y="4782185"/>
            <a:ext cx="5328285" cy="2037715"/>
          </a:xfrm>
          <a:prstGeom prst="rect">
            <a:avLst/>
          </a:prstGeom>
        </p:spPr>
      </p:pic>
      <p:pic>
        <p:nvPicPr>
          <p:cNvPr id="102" name="Picture 101" descr="TIM截图20200711205302"/>
          <p:cNvPicPr>
            <a:picLocks noChangeAspect="1"/>
          </p:cNvPicPr>
          <p:nvPr/>
        </p:nvPicPr>
        <p:blipFill>
          <a:blip r:embed="rId3"/>
          <a:stretch>
            <a:fillRect/>
          </a:stretch>
        </p:blipFill>
        <p:spPr>
          <a:xfrm>
            <a:off x="7450455" y="2397125"/>
            <a:ext cx="4361180" cy="22999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p:cTn id="14" dur="750" fill="hold"/>
                                        <p:tgtEl>
                                          <p:spTgt spid="16"/>
                                        </p:tgtEl>
                                        <p:attrNameLst>
                                          <p:attrName>ppt_w</p:attrName>
                                        </p:attrNameLst>
                                      </p:cBhvr>
                                      <p:tavLst>
                                        <p:tav tm="0">
                                          <p:val>
                                            <p:fltVal val="0"/>
                                          </p:val>
                                        </p:tav>
                                        <p:tav tm="100000">
                                          <p:val>
                                            <p:strVal val="#ppt_w"/>
                                          </p:val>
                                        </p:tav>
                                      </p:tavLst>
                                    </p:anim>
                                    <p:anim calcmode="lin" valueType="num">
                                      <p:cBhvr>
                                        <p:cTn id="15" dur="750" fill="hold"/>
                                        <p:tgtEl>
                                          <p:spTgt spid="16"/>
                                        </p:tgtEl>
                                        <p:attrNameLst>
                                          <p:attrName>ppt_h</p:attrName>
                                        </p:attrNameLst>
                                      </p:cBhvr>
                                      <p:tavLst>
                                        <p:tav tm="0">
                                          <p:val>
                                            <p:fltVal val="0"/>
                                          </p:val>
                                        </p:tav>
                                        <p:tav tm="100000">
                                          <p:val>
                                            <p:strVal val="#ppt_h"/>
                                          </p:val>
                                        </p:tav>
                                      </p:tavLst>
                                    </p:anim>
                                    <p:animEffect transition="in" filter="fade">
                                      <p:cBhvr>
                                        <p:cTn id="16" dur="750"/>
                                        <p:tgtEl>
                                          <p:spTgt spid="16"/>
                                        </p:tgtEl>
                                      </p:cBhvr>
                                    </p:animEffect>
                                  </p:childTnLst>
                                </p:cTn>
                              </p:par>
                            </p:childTnLst>
                          </p:cTn>
                        </p:par>
                        <p:par>
                          <p:cTn id="17" fill="hold">
                            <p:stCondLst>
                              <p:cond delay="1500"/>
                            </p:stCondLst>
                            <p:childTnLst>
                              <p:par>
                                <p:cTn id="18" presetID="2" presetClass="entr" presetSubtype="8" decel="53300" fill="hold" nodeType="afterEffect">
                                  <p:stCondLst>
                                    <p:cond delay="0"/>
                                  </p:stCondLst>
                                  <p:childTnLst>
                                    <p:set>
                                      <p:cBhvr>
                                        <p:cTn id="19" dur="1" fill="hold">
                                          <p:stCondLst>
                                            <p:cond delay="0"/>
                                          </p:stCondLst>
                                        </p:cTn>
                                        <p:tgtEl>
                                          <p:spTgt spid="88"/>
                                        </p:tgtEl>
                                        <p:attrNameLst>
                                          <p:attrName>style.visibility</p:attrName>
                                        </p:attrNameLst>
                                      </p:cBhvr>
                                      <p:to>
                                        <p:strVal val="visible"/>
                                      </p:to>
                                    </p:set>
                                    <p:anim calcmode="lin" valueType="num">
                                      <p:cBhvr additive="base">
                                        <p:cTn id="20" dur="750" fill="hold"/>
                                        <p:tgtEl>
                                          <p:spTgt spid="88"/>
                                        </p:tgtEl>
                                        <p:attrNameLst>
                                          <p:attrName>ppt_x</p:attrName>
                                        </p:attrNameLst>
                                      </p:cBhvr>
                                      <p:tavLst>
                                        <p:tav tm="0">
                                          <p:val>
                                            <p:strVal val="0-#ppt_w/2"/>
                                          </p:val>
                                        </p:tav>
                                        <p:tav tm="100000">
                                          <p:val>
                                            <p:strVal val="#ppt_x"/>
                                          </p:val>
                                        </p:tav>
                                      </p:tavLst>
                                    </p:anim>
                                    <p:anim calcmode="lin" valueType="num">
                                      <p:cBhvr additive="base">
                                        <p:cTn id="21" dur="750" fill="hold"/>
                                        <p:tgtEl>
                                          <p:spTgt spid="88"/>
                                        </p:tgtEl>
                                        <p:attrNameLst>
                                          <p:attrName>ppt_y</p:attrName>
                                        </p:attrNameLst>
                                      </p:cBhvr>
                                      <p:tavLst>
                                        <p:tav tm="0">
                                          <p:val>
                                            <p:strVal val="#ppt_y"/>
                                          </p:val>
                                        </p:tav>
                                        <p:tav tm="100000">
                                          <p:val>
                                            <p:strVal val="#ppt_y"/>
                                          </p:val>
                                        </p:tav>
                                      </p:tavLst>
                                    </p:anim>
                                  </p:childTnLst>
                                </p:cTn>
                              </p:par>
                              <p:par>
                                <p:cTn id="22" presetID="2" presetClass="entr" presetSubtype="2" decel="53300" fill="hold" nodeType="withEffect">
                                  <p:stCondLst>
                                    <p:cond delay="0"/>
                                  </p:stCondLst>
                                  <p:childTnLst>
                                    <p:set>
                                      <p:cBhvr>
                                        <p:cTn id="23" dur="1" fill="hold">
                                          <p:stCondLst>
                                            <p:cond delay="0"/>
                                          </p:stCondLst>
                                        </p:cTn>
                                        <p:tgtEl>
                                          <p:spTgt spid="94"/>
                                        </p:tgtEl>
                                        <p:attrNameLst>
                                          <p:attrName>style.visibility</p:attrName>
                                        </p:attrNameLst>
                                      </p:cBhvr>
                                      <p:to>
                                        <p:strVal val="visible"/>
                                      </p:to>
                                    </p:set>
                                    <p:anim calcmode="lin" valueType="num">
                                      <p:cBhvr additive="base">
                                        <p:cTn id="24" dur="750" fill="hold"/>
                                        <p:tgtEl>
                                          <p:spTgt spid="94"/>
                                        </p:tgtEl>
                                        <p:attrNameLst>
                                          <p:attrName>ppt_x</p:attrName>
                                        </p:attrNameLst>
                                      </p:cBhvr>
                                      <p:tavLst>
                                        <p:tav tm="0">
                                          <p:val>
                                            <p:strVal val="1+#ppt_w/2"/>
                                          </p:val>
                                        </p:tav>
                                        <p:tav tm="100000">
                                          <p:val>
                                            <p:strVal val="#ppt_x"/>
                                          </p:val>
                                        </p:tav>
                                      </p:tavLst>
                                    </p:anim>
                                    <p:anim calcmode="lin" valueType="num">
                                      <p:cBhvr additive="base">
                                        <p:cTn id="25" dur="750" fill="hold"/>
                                        <p:tgtEl>
                                          <p:spTgt spid="94"/>
                                        </p:tgtEl>
                                        <p:attrNameLst>
                                          <p:attrName>ppt_y</p:attrName>
                                        </p:attrNameLst>
                                      </p:cBhvr>
                                      <p:tavLst>
                                        <p:tav tm="0">
                                          <p:val>
                                            <p:strVal val="#ppt_y"/>
                                          </p:val>
                                        </p:tav>
                                        <p:tav tm="100000">
                                          <p:val>
                                            <p:strVal val="#ppt_y"/>
                                          </p:val>
                                        </p:tav>
                                      </p:tavLst>
                                    </p:anim>
                                  </p:childTnLst>
                                </p:cTn>
                              </p:par>
                              <p:par>
                                <p:cTn id="26" presetID="2" presetClass="entr" presetSubtype="8" decel="53300" fill="hold" nodeType="withEffect">
                                  <p:stCondLst>
                                    <p:cond delay="500"/>
                                  </p:stCondLst>
                                  <p:childTnLst>
                                    <p:set>
                                      <p:cBhvr>
                                        <p:cTn id="27" dur="1" fill="hold">
                                          <p:stCondLst>
                                            <p:cond delay="0"/>
                                          </p:stCondLst>
                                        </p:cTn>
                                        <p:tgtEl>
                                          <p:spTgt spid="91"/>
                                        </p:tgtEl>
                                        <p:attrNameLst>
                                          <p:attrName>style.visibility</p:attrName>
                                        </p:attrNameLst>
                                      </p:cBhvr>
                                      <p:to>
                                        <p:strVal val="visible"/>
                                      </p:to>
                                    </p:set>
                                    <p:anim calcmode="lin" valueType="num">
                                      <p:cBhvr additive="base">
                                        <p:cTn id="28" dur="750" fill="hold"/>
                                        <p:tgtEl>
                                          <p:spTgt spid="91"/>
                                        </p:tgtEl>
                                        <p:attrNameLst>
                                          <p:attrName>ppt_x</p:attrName>
                                        </p:attrNameLst>
                                      </p:cBhvr>
                                      <p:tavLst>
                                        <p:tav tm="0">
                                          <p:val>
                                            <p:strVal val="0-#ppt_w/2"/>
                                          </p:val>
                                        </p:tav>
                                        <p:tav tm="100000">
                                          <p:val>
                                            <p:strVal val="#ppt_x"/>
                                          </p:val>
                                        </p:tav>
                                      </p:tavLst>
                                    </p:anim>
                                    <p:anim calcmode="lin" valueType="num">
                                      <p:cBhvr additive="base">
                                        <p:cTn id="29" dur="750" fill="hold"/>
                                        <p:tgtEl>
                                          <p:spTgt spid="91"/>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0" grpId="0"/>
      <p:bldP spid="12" grpId="0"/>
    </p:bldLst>
  </p:timing>
</p:sld>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5850</Words>
  <Application>WPS Presentation</Application>
  <PresentationFormat>宽屏</PresentationFormat>
  <Paragraphs>281</Paragraphs>
  <Slides>12</Slides>
  <Notes>30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12</vt:i4>
      </vt:variant>
    </vt:vector>
  </HeadingPairs>
  <TitlesOfParts>
    <vt:vector size="25" baseType="lpstr">
      <vt:lpstr>Arial</vt:lpstr>
      <vt:lpstr>宋体</vt:lpstr>
      <vt:lpstr>Wingdings</vt:lpstr>
      <vt:lpstr>微软雅黑</vt:lpstr>
      <vt:lpstr>Impact MT Std</vt:lpstr>
      <vt:lpstr>Open Sans</vt:lpstr>
      <vt:lpstr>冬青黑体简体中文 W3</vt:lpstr>
      <vt:lpstr>等线</vt:lpstr>
      <vt:lpstr>Arial Unicode MS</vt:lpstr>
      <vt:lpstr>等线 Light</vt:lpstr>
      <vt:lpstr>Segoe Print</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CraigChen</cp:lastModifiedBy>
  <cp:revision>160</cp:revision>
  <dcterms:created xsi:type="dcterms:W3CDTF">2016-11-24T09:20:00Z</dcterms:created>
  <dcterms:modified xsi:type="dcterms:W3CDTF">2020-07-11T13:46:16Z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1033-11.2.0.9453</vt:lpwstr>
  </property>
</Properties>
</file>

<file path=docProps/thumbnail.jpeg>
</file>